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notesMasterIdLst>
    <p:notesMasterId r:id="rId41"/>
  </p:notesMasterIdLst>
  <p:sldIdLst>
    <p:sldId id="273" r:id="rId2"/>
    <p:sldId id="350" r:id="rId3"/>
    <p:sldId id="308" r:id="rId4"/>
    <p:sldId id="309" r:id="rId5"/>
    <p:sldId id="310" r:id="rId6"/>
    <p:sldId id="312" r:id="rId7"/>
    <p:sldId id="313" r:id="rId8"/>
    <p:sldId id="314" r:id="rId9"/>
    <p:sldId id="315" r:id="rId10"/>
    <p:sldId id="316" r:id="rId11"/>
    <p:sldId id="317" r:id="rId12"/>
    <p:sldId id="318" r:id="rId13"/>
    <p:sldId id="319" r:id="rId14"/>
    <p:sldId id="320" r:id="rId15"/>
    <p:sldId id="321" r:id="rId16"/>
    <p:sldId id="322" r:id="rId17"/>
    <p:sldId id="324" r:id="rId18"/>
    <p:sldId id="325" r:id="rId19"/>
    <p:sldId id="326" r:id="rId20"/>
    <p:sldId id="328" r:id="rId21"/>
    <p:sldId id="329" r:id="rId22"/>
    <p:sldId id="330" r:id="rId23"/>
    <p:sldId id="332" r:id="rId24"/>
    <p:sldId id="333" r:id="rId25"/>
    <p:sldId id="335" r:id="rId26"/>
    <p:sldId id="336" r:id="rId27"/>
    <p:sldId id="337" r:id="rId28"/>
    <p:sldId id="338" r:id="rId29"/>
    <p:sldId id="339" r:id="rId30"/>
    <p:sldId id="340" r:id="rId31"/>
    <p:sldId id="343" r:id="rId32"/>
    <p:sldId id="344" r:id="rId33"/>
    <p:sldId id="345" r:id="rId34"/>
    <p:sldId id="346" r:id="rId35"/>
    <p:sldId id="351" r:id="rId36"/>
    <p:sldId id="347" r:id="rId37"/>
    <p:sldId id="348" r:id="rId38"/>
    <p:sldId id="352" r:id="rId39"/>
    <p:sldId id="34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9033"/>
    <a:srgbClr val="C4CA5E"/>
    <a:srgbClr val="FFB300"/>
    <a:srgbClr val="69F4D9"/>
    <a:srgbClr val="213D89"/>
    <a:srgbClr val="00948F"/>
    <a:srgbClr val="00BAE8"/>
    <a:srgbClr val="8F7CCD"/>
    <a:srgbClr val="EBC013"/>
    <a:srgbClr val="F27D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239" autoAdjust="0"/>
  </p:normalViewPr>
  <p:slideViewPr>
    <p:cSldViewPr snapToGrid="0">
      <p:cViewPr varScale="1">
        <p:scale>
          <a:sx n="44" d="100"/>
          <a:sy n="44" d="100"/>
        </p:scale>
        <p:origin x="331" y="48"/>
      </p:cViewPr>
      <p:guideLst>
        <p:guide orient="horz" pos="2160"/>
        <p:guide pos="3840"/>
      </p:guideLst>
    </p:cSldViewPr>
  </p:slideViewPr>
  <p:notesTextViewPr>
    <p:cViewPr>
      <p:scale>
        <a:sx n="400" d="100"/>
        <a:sy n="400" d="100"/>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0DBECF-58CA-4FF0-8E45-7B6E843ECD8B}" type="datetimeFigureOut">
              <a:rPr lang="en-US" smtClean="0"/>
              <a:t>12/18/2021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3176B6-4408-4D21-930A-49584A8B3CED}" type="slidenum">
              <a:rPr lang="en-US" smtClean="0"/>
              <a:t>‹#›</a:t>
            </a:fld>
            <a:endParaRPr lang="en-US"/>
          </a:p>
        </p:txBody>
      </p:sp>
    </p:spTree>
    <p:extLst>
      <p:ext uri="{BB962C8B-B14F-4D97-AF65-F5344CB8AC3E}">
        <p14:creationId xmlns:p14="http://schemas.microsoft.com/office/powerpoint/2010/main" val="2795858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863176B6-4408-4D21-930A-49584A8B3CED}" type="slidenum">
              <a:rPr lang="en-US" smtClean="0"/>
              <a:t>1</a:t>
            </a:fld>
            <a:endParaRPr lang="en-US"/>
          </a:p>
        </p:txBody>
      </p:sp>
    </p:spTree>
    <p:extLst>
      <p:ext uri="{BB962C8B-B14F-4D97-AF65-F5344CB8AC3E}">
        <p14:creationId xmlns:p14="http://schemas.microsoft.com/office/powerpoint/2010/main" val="3540816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aşlık Slaydı">
    <p:spTree>
      <p:nvGrpSpPr>
        <p:cNvPr id="1" name=""/>
        <p:cNvGrpSpPr/>
        <p:nvPr/>
      </p:nvGrpSpPr>
      <p:grpSpPr>
        <a:xfrm>
          <a:off x="0" y="0"/>
          <a:ext cx="0" cy="0"/>
          <a:chOff x="0" y="0"/>
          <a:chExt cx="0" cy="0"/>
        </a:xfrm>
      </p:grpSpPr>
      <p:sp>
        <p:nvSpPr>
          <p:cNvPr id="7" name="Rectangle 6"/>
          <p:cNvSpPr/>
          <p:nvPr/>
        </p:nvSpPr>
        <p:spPr>
          <a:xfrm>
            <a:off x="597313" y="3158784"/>
            <a:ext cx="10997375"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800"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12/18/2021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9" name="Unvan 8">
            <a:extLst>
              <a:ext uri="{FF2B5EF4-FFF2-40B4-BE49-F238E27FC236}">
                <a16:creationId xmlns:a16="http://schemas.microsoft.com/office/drawing/2014/main" id="{8D3BF4A8-9FCC-42FF-B86D-C4B7BA8176EB}"/>
              </a:ext>
            </a:extLst>
          </p:cNvPr>
          <p:cNvSpPr>
            <a:spLocks noGrp="1"/>
          </p:cNvSpPr>
          <p:nvPr>
            <p:ph type="title"/>
          </p:nvPr>
        </p:nvSpPr>
        <p:spPr>
          <a:xfrm>
            <a:off x="774923" y="3502324"/>
            <a:ext cx="10653003" cy="992037"/>
          </a:xfrm>
        </p:spPr>
        <p:txBody>
          <a:bodyPr anchor="ctr"/>
          <a:lstStyle>
            <a:lvl1pPr algn="ctr">
              <a:defRPr>
                <a:latin typeface="LST Forever" pitchFamily="50" charset="0"/>
              </a:defRPr>
            </a:lvl1pPr>
          </a:lstStyle>
          <a:p>
            <a:r>
              <a:rPr lang="tr-TR"/>
              <a:t>Asıl başlık stilini düzenlemek için tıklayın</a:t>
            </a:r>
            <a:endParaRPr lang="en-US" dirty="0"/>
          </a:p>
        </p:txBody>
      </p:sp>
      <p:pic>
        <p:nvPicPr>
          <p:cNvPr id="10" name="Picture 2" descr="C:\Users\emrek\Desktop\Grafik çalışmalarım\lst-tasarim\LOGO\LST YAZILIM GÖLGELİ-01-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95475" y="402793"/>
            <a:ext cx="7922062" cy="295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968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9" name="Rectangle 8"/>
          <p:cNvSpPr>
            <a:spLocks noChangeAspect="1"/>
          </p:cNvSpPr>
          <p:nvPr/>
        </p:nvSpPr>
        <p:spPr>
          <a:xfrm>
            <a:off x="603529" y="5141973"/>
            <a:ext cx="10984943"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75137" y="5262296"/>
            <a:ext cx="4715500" cy="689514"/>
          </a:xfrm>
        </p:spPr>
        <p:txBody>
          <a:bodyPr anchor="ctr"/>
          <a:lstStyle>
            <a:lvl1pPr algn="l">
              <a:defRPr sz="2000" b="0">
                <a:solidFill>
                  <a:schemeClr val="accent1">
                    <a:lumMod val="75000"/>
                    <a:lumOff val="25000"/>
                  </a:schemeClr>
                </a:solidFill>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595199" y="601200"/>
            <a:ext cx="1098720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5740823" y="5262296"/>
            <a:ext cx="5687103"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12/18/2021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4798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774923" y="4693389"/>
            <a:ext cx="10653003" cy="566738"/>
          </a:xfrm>
        </p:spPr>
        <p:txBody>
          <a:bodyPr anchor="b">
            <a:normAutofit/>
          </a:bodyPr>
          <a:lstStyle>
            <a:lvl1pPr algn="l">
              <a:defRPr sz="2400" b="0">
                <a:solidFill>
                  <a:schemeClr val="accent1"/>
                </a:solidFill>
                <a:latin typeface="LST Forever" pitchFamily="50" charset="0"/>
              </a:defRPr>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97458" y="599725"/>
            <a:ext cx="10984941"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774923" y="5260127"/>
            <a:ext cx="10653003"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a:t>
            </a:r>
          </a:p>
        </p:txBody>
      </p:sp>
      <p:sp>
        <p:nvSpPr>
          <p:cNvPr id="5" name="Date Placeholder 4"/>
          <p:cNvSpPr>
            <a:spLocks noGrp="1"/>
          </p:cNvSpPr>
          <p:nvPr>
            <p:ph type="dt" sz="half" idx="10"/>
          </p:nvPr>
        </p:nvSpPr>
        <p:spPr/>
        <p:txBody>
          <a:bodyPr/>
          <a:lstStyle/>
          <a:p>
            <a:fld id="{B61BEF0D-F0BB-DE4B-95CE-6DB70DBA9567}" type="datetimeFigureOut">
              <a:rPr lang="en-US" smtClean="0"/>
              <a:pPr/>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35880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Rectangle 6"/>
          <p:cNvSpPr>
            <a:spLocks noChangeAspect="1"/>
          </p:cNvSpPr>
          <p:nvPr/>
        </p:nvSpPr>
        <p:spPr>
          <a:xfrm>
            <a:off x="597457" y="599726"/>
            <a:ext cx="1098494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6505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743199"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a:xfrm>
            <a:off x="8993673" y="5956137"/>
            <a:ext cx="1263563" cy="365125"/>
          </a:xfrm>
        </p:spPr>
        <p:txBody>
          <a:bodyPr/>
          <a:lstStyle>
            <a:lvl1pPr>
              <a:defRPr>
                <a:solidFill>
                  <a:schemeClr val="accent1">
                    <a:lumMod val="75000"/>
                    <a:lumOff val="25000"/>
                  </a:schemeClr>
                </a:solidFill>
              </a:defRPr>
            </a:lvl1pPr>
          </a:lstStyle>
          <a:p>
            <a:fld id="{B61BEF0D-F0BB-DE4B-95CE-6DB70DBA9567}" type="datetimeFigureOut">
              <a:rPr lang="en-US" smtClean="0"/>
              <a:pPr/>
              <a:t>12/18/2021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091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Thank You">
    <p:bg>
      <p:bgRef idx="1001">
        <a:schemeClr val="bg1"/>
      </p:bgRef>
    </p:bg>
    <p:spTree>
      <p:nvGrpSpPr>
        <p:cNvPr id="1" name=""/>
        <p:cNvGrpSpPr/>
        <p:nvPr/>
      </p:nvGrpSpPr>
      <p:grpSpPr>
        <a:xfrm>
          <a:off x="0" y="0"/>
          <a:ext cx="0" cy="0"/>
          <a:chOff x="0" y="0"/>
          <a:chExt cx="0" cy="0"/>
        </a:xfrm>
      </p:grpSpPr>
      <p:sp>
        <p:nvSpPr>
          <p:cNvPr id="5" name="Dikdörtgen 4">
            <a:extLst>
              <a:ext uri="{FF2B5EF4-FFF2-40B4-BE49-F238E27FC236}">
                <a16:creationId xmlns:a16="http://schemas.microsoft.com/office/drawing/2014/main" id="{E7614177-0D0B-44EB-9FD8-95B01018B430}"/>
              </a:ext>
            </a:extLst>
          </p:cNvPr>
          <p:cNvSpPr/>
          <p:nvPr/>
        </p:nvSpPr>
        <p:spPr>
          <a:xfrm>
            <a:off x="241541" y="336430"/>
            <a:ext cx="11513388" cy="405442"/>
          </a:xfrm>
          <a:prstGeom prst="rect">
            <a:avLst/>
          </a:prstGeom>
          <a:solidFill>
            <a:schemeClr val="bg1"/>
          </a:solidFill>
          <a:ln>
            <a:solidFill>
              <a:schemeClr val="bg1"/>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800">
              <a:ln>
                <a:solidFill>
                  <a:schemeClr val="bg1"/>
                </a:solidFill>
              </a:ln>
              <a:solidFill>
                <a:schemeClr val="bg1"/>
              </a:solidFill>
            </a:endParaRPr>
          </a:p>
        </p:txBody>
      </p:sp>
      <p:pic>
        <p:nvPicPr>
          <p:cNvPr id="6" name="İçerik Yer Tutucusu 4">
            <a:extLst>
              <a:ext uri="{FF2B5EF4-FFF2-40B4-BE49-F238E27FC236}">
                <a16:creationId xmlns:a16="http://schemas.microsoft.com/office/drawing/2014/main" id="{38014051-1BE3-4D30-A6D2-180A5F2E39FE}"/>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21242883">
            <a:off x="3620154" y="352501"/>
            <a:ext cx="4756160" cy="4348032"/>
          </a:xfrm>
          <a:prstGeom prst="rect">
            <a:avLst/>
          </a:prstGeom>
        </p:spPr>
      </p:pic>
      <p:pic>
        <p:nvPicPr>
          <p:cNvPr id="8" name="Picture 2" descr="C:\Users\emrek\Desktop\Grafik çalışmalarım\lst-tasarim\LOGO\LST YAZILIM GÖLGELİ-01-0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324225" y="4522066"/>
            <a:ext cx="5353050" cy="194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91300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ölüm Üst Bilgisi">
    <p:spTree>
      <p:nvGrpSpPr>
        <p:cNvPr id="1" name=""/>
        <p:cNvGrpSpPr/>
        <p:nvPr/>
      </p:nvGrpSpPr>
      <p:grpSpPr>
        <a:xfrm>
          <a:off x="0" y="0"/>
          <a:ext cx="0" cy="0"/>
          <a:chOff x="0" y="0"/>
          <a:chExt cx="0" cy="0"/>
        </a:xfrm>
      </p:grpSpPr>
      <p:sp>
        <p:nvSpPr>
          <p:cNvPr id="8" name="Rectangle 7"/>
          <p:cNvSpPr>
            <a:spLocks noChangeAspect="1"/>
          </p:cNvSpPr>
          <p:nvPr/>
        </p:nvSpPr>
        <p:spPr>
          <a:xfrm>
            <a:off x="603529" y="5090218"/>
            <a:ext cx="1098494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74925" y="3321166"/>
            <a:ext cx="10653001" cy="1323764"/>
          </a:xfrm>
        </p:spPr>
        <p:txBody>
          <a:bodyPr anchor="ctr">
            <a:normAutofit/>
          </a:bodyPr>
          <a:lstStyle>
            <a:lvl1pPr algn="ctr">
              <a:defRPr sz="2000" b="0" cap="all">
                <a:solidFill>
                  <a:schemeClr val="accent1"/>
                </a:solidFill>
                <a:latin typeface="LST Forever" pitchFamily="50" charset="0"/>
              </a:defRPr>
            </a:lvl1pPr>
          </a:lstStyle>
          <a:p>
            <a:r>
              <a:rPr lang="tr-TR"/>
              <a:t>Asıl başlık stilini düzenlemek için tıklayın</a:t>
            </a:r>
            <a:endParaRPr lang="en-US" dirty="0"/>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12/18/2021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
        <p:nvSpPr>
          <p:cNvPr id="10" name="Rectangle 6">
            <a:extLst>
              <a:ext uri="{FF2B5EF4-FFF2-40B4-BE49-F238E27FC236}">
                <a16:creationId xmlns:a16="http://schemas.microsoft.com/office/drawing/2014/main" id="{3BF5E78E-062D-48A5-841A-456E955E1603}"/>
              </a:ext>
            </a:extLst>
          </p:cNvPr>
          <p:cNvSpPr/>
          <p:nvPr/>
        </p:nvSpPr>
        <p:spPr>
          <a:xfrm>
            <a:off x="597313" y="5090217"/>
            <a:ext cx="10997375" cy="13733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800" dirty="0"/>
          </a:p>
        </p:txBody>
      </p:sp>
      <p:pic>
        <p:nvPicPr>
          <p:cNvPr id="2050" name="Picture 2" descr="C:\Users\emrek\Desktop\Grafik çalışmalarım\lst-tasarim\LOGO\LST YAZILIM GÖLGELİ-01-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47850" y="438249"/>
            <a:ext cx="8017311" cy="2952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815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7" name="Rectangle 6"/>
          <p:cNvSpPr>
            <a:spLocks noChangeAspect="1"/>
          </p:cNvSpPr>
          <p:nvPr/>
        </p:nvSpPr>
        <p:spPr>
          <a:xfrm>
            <a:off x="597457" y="599727"/>
            <a:ext cx="10984943" cy="780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74923" y="687475"/>
            <a:ext cx="10653003" cy="615115"/>
          </a:xfrm>
        </p:spPr>
        <p:txBody>
          <a:bodyPr anchor="ctr">
            <a:noAutofit/>
          </a:bodyPr>
          <a:lstStyle>
            <a:lvl1pPr>
              <a:defRPr sz="2400">
                <a:latin typeface="LST Forever" pitchFamily="50" charset="0"/>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774923" y="1889186"/>
            <a:ext cx="10653003" cy="4281341"/>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pic>
        <p:nvPicPr>
          <p:cNvPr id="9" name="Resim 8">
            <a:extLst>
              <a:ext uri="{FF2B5EF4-FFF2-40B4-BE49-F238E27FC236}">
                <a16:creationId xmlns:a16="http://schemas.microsoft.com/office/drawing/2014/main" id="{48265BB3-D234-48A5-AD2D-CCA8061760AB}"/>
              </a:ext>
            </a:extLst>
          </p:cNvPr>
          <p:cNvPicPr>
            <a:picLocks noChangeAspect="1"/>
          </p:cNvPicPr>
          <p:nvPr/>
        </p:nvPicPr>
        <p:blipFill>
          <a:blip r:embed="rId2"/>
          <a:stretch>
            <a:fillRect/>
          </a:stretch>
        </p:blipFill>
        <p:spPr>
          <a:xfrm>
            <a:off x="10067925" y="6306490"/>
            <a:ext cx="1961050" cy="562739"/>
          </a:xfrm>
          <a:prstGeom prst="rect">
            <a:avLst/>
          </a:prstGeom>
        </p:spPr>
      </p:pic>
    </p:spTree>
    <p:extLst>
      <p:ext uri="{BB962C8B-B14F-4D97-AF65-F5344CB8AC3E}">
        <p14:creationId xmlns:p14="http://schemas.microsoft.com/office/powerpoint/2010/main" val="1628883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ogosuz Başlık ve İçerik">
    <p:spTree>
      <p:nvGrpSpPr>
        <p:cNvPr id="1" name=""/>
        <p:cNvGrpSpPr/>
        <p:nvPr/>
      </p:nvGrpSpPr>
      <p:grpSpPr>
        <a:xfrm>
          <a:off x="0" y="0"/>
          <a:ext cx="0" cy="0"/>
          <a:chOff x="0" y="0"/>
          <a:chExt cx="0" cy="0"/>
        </a:xfrm>
      </p:grpSpPr>
      <p:sp>
        <p:nvSpPr>
          <p:cNvPr id="7" name="Rectangle 6"/>
          <p:cNvSpPr>
            <a:spLocks noChangeAspect="1"/>
          </p:cNvSpPr>
          <p:nvPr/>
        </p:nvSpPr>
        <p:spPr>
          <a:xfrm>
            <a:off x="597457" y="599727"/>
            <a:ext cx="10984943" cy="780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74923" y="687475"/>
            <a:ext cx="10653003" cy="615115"/>
          </a:xfrm>
        </p:spPr>
        <p:txBody>
          <a:bodyPr anchor="ctr">
            <a:noAutofit/>
          </a:bodyPr>
          <a:lstStyle>
            <a:lvl1pPr>
              <a:defRPr sz="2400">
                <a:latin typeface="LST Forever" pitchFamily="50" charset="0"/>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774923" y="2228004"/>
            <a:ext cx="10653003" cy="3630795"/>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1591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ki İçeri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74924" y="2228003"/>
            <a:ext cx="5199369" cy="3633047"/>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217709" y="2228004"/>
            <a:ext cx="5210216" cy="3633047"/>
          </a:xfrm>
        </p:spPr>
        <p:txBody>
          <a:bodyP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Rectangle 6">
            <a:extLst>
              <a:ext uri="{FF2B5EF4-FFF2-40B4-BE49-F238E27FC236}">
                <a16:creationId xmlns:a16="http://schemas.microsoft.com/office/drawing/2014/main" id="{5AF15886-C7C1-4629-80D0-84FD5141FEA3}"/>
              </a:ext>
            </a:extLst>
          </p:cNvPr>
          <p:cNvSpPr>
            <a:spLocks noChangeAspect="1"/>
          </p:cNvSpPr>
          <p:nvPr/>
        </p:nvSpPr>
        <p:spPr>
          <a:xfrm>
            <a:off x="597457" y="599727"/>
            <a:ext cx="10984943" cy="780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Title 1">
            <a:extLst>
              <a:ext uri="{FF2B5EF4-FFF2-40B4-BE49-F238E27FC236}">
                <a16:creationId xmlns:a16="http://schemas.microsoft.com/office/drawing/2014/main" id="{B2ADF77C-645E-4A27-95C8-66D112757E97}"/>
              </a:ext>
            </a:extLst>
          </p:cNvPr>
          <p:cNvSpPr txBox="1">
            <a:spLocks/>
          </p:cNvSpPr>
          <p:nvPr/>
        </p:nvSpPr>
        <p:spPr>
          <a:xfrm>
            <a:off x="774923" y="687475"/>
            <a:ext cx="10653003" cy="61511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tr-TR" sz="2800" dirty="0">
                <a:latin typeface="LST Forever" pitchFamily="50" charset="0"/>
              </a:rPr>
              <a:t>Asıl başlık stilini düzenlemek için tıklayın</a:t>
            </a:r>
            <a:endParaRPr lang="en-US" sz="2800" dirty="0">
              <a:latin typeface="LST Forever" pitchFamily="50" charset="0"/>
            </a:endParaRPr>
          </a:p>
        </p:txBody>
      </p:sp>
      <p:pic>
        <p:nvPicPr>
          <p:cNvPr id="11" name="Resim 10">
            <a:extLst>
              <a:ext uri="{FF2B5EF4-FFF2-40B4-BE49-F238E27FC236}">
                <a16:creationId xmlns:a16="http://schemas.microsoft.com/office/drawing/2014/main" id="{5D6BE606-B853-40A6-A3F0-0758716FE24F}"/>
              </a:ext>
            </a:extLst>
          </p:cNvPr>
          <p:cNvPicPr>
            <a:picLocks noChangeAspect="1"/>
          </p:cNvPicPr>
          <p:nvPr/>
        </p:nvPicPr>
        <p:blipFill>
          <a:blip r:embed="rId2"/>
          <a:stretch>
            <a:fillRect/>
          </a:stretch>
        </p:blipFill>
        <p:spPr>
          <a:xfrm>
            <a:off x="9153525" y="6112031"/>
            <a:ext cx="2875450" cy="757198"/>
          </a:xfrm>
          <a:prstGeom prst="rect">
            <a:avLst/>
          </a:prstGeom>
        </p:spPr>
      </p:pic>
    </p:spTree>
    <p:extLst>
      <p:ext uri="{BB962C8B-B14F-4D97-AF65-F5344CB8AC3E}">
        <p14:creationId xmlns:p14="http://schemas.microsoft.com/office/powerpoint/2010/main" val="732123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Rectangle 9"/>
          <p:cNvSpPr>
            <a:spLocks noChangeAspect="1"/>
          </p:cNvSpPr>
          <p:nvPr/>
        </p:nvSpPr>
        <p:spPr>
          <a:xfrm>
            <a:off x="597457" y="599726"/>
            <a:ext cx="10984943"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82959" y="2228003"/>
            <a:ext cx="4791333"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Content Placeholder 3"/>
          <p:cNvSpPr>
            <a:spLocks noGrp="1"/>
          </p:cNvSpPr>
          <p:nvPr>
            <p:ph sz="half" idx="2"/>
          </p:nvPr>
        </p:nvSpPr>
        <p:spPr>
          <a:xfrm>
            <a:off x="774924" y="2926052"/>
            <a:ext cx="5199369" cy="2934999"/>
          </a:xfrm>
        </p:spPr>
        <p:txBody>
          <a:bodyPr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625745" y="2228003"/>
            <a:ext cx="4802180" cy="576262"/>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Content Placeholder 5"/>
          <p:cNvSpPr>
            <a:spLocks noGrp="1"/>
          </p:cNvSpPr>
          <p:nvPr>
            <p:ph sz="quarter" idx="4"/>
          </p:nvPr>
        </p:nvSpPr>
        <p:spPr>
          <a:xfrm>
            <a:off x="6217709" y="2926052"/>
            <a:ext cx="5210216" cy="2934999"/>
          </a:xfrm>
        </p:spPr>
        <p:txBody>
          <a:bodyPr anchor="t">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4420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Yalnızca Başlı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a:extLst>
              <a:ext uri="{FF2B5EF4-FFF2-40B4-BE49-F238E27FC236}">
                <a16:creationId xmlns:a16="http://schemas.microsoft.com/office/drawing/2014/main" id="{8A03A631-17FE-4487-964E-724B6A9552FC}"/>
              </a:ext>
            </a:extLst>
          </p:cNvPr>
          <p:cNvSpPr>
            <a:spLocks noChangeAspect="1"/>
          </p:cNvSpPr>
          <p:nvPr/>
        </p:nvSpPr>
        <p:spPr>
          <a:xfrm>
            <a:off x="597457" y="599727"/>
            <a:ext cx="10984943" cy="780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B76662FE-E3F0-4D20-84CD-1B0356BF8A93}"/>
              </a:ext>
            </a:extLst>
          </p:cNvPr>
          <p:cNvSpPr>
            <a:spLocks noGrp="1"/>
          </p:cNvSpPr>
          <p:nvPr>
            <p:ph type="title"/>
          </p:nvPr>
        </p:nvSpPr>
        <p:spPr>
          <a:xfrm>
            <a:off x="774923" y="687475"/>
            <a:ext cx="10653003" cy="615115"/>
          </a:xfrm>
        </p:spPr>
        <p:txBody>
          <a:bodyPr anchor="ctr">
            <a:noAutofit/>
          </a:bodyPr>
          <a:lstStyle>
            <a:lvl1pPr>
              <a:defRPr sz="2400">
                <a:latin typeface="LST Forever" pitchFamily="50" charset="0"/>
              </a:defRPr>
            </a:lvl1pPr>
          </a:lstStyle>
          <a:p>
            <a:r>
              <a:rPr lang="tr-TR"/>
              <a:t>Asıl başlık stilini düzenlemek için tıklayın</a:t>
            </a:r>
            <a:endParaRPr lang="en-US" dirty="0"/>
          </a:p>
        </p:txBody>
      </p:sp>
      <p:pic>
        <p:nvPicPr>
          <p:cNvPr id="10" name="Resim 9">
            <a:extLst>
              <a:ext uri="{FF2B5EF4-FFF2-40B4-BE49-F238E27FC236}">
                <a16:creationId xmlns:a16="http://schemas.microsoft.com/office/drawing/2014/main" id="{76B98613-7FAC-45CA-B76C-DBEBAC68DCB1}"/>
              </a:ext>
            </a:extLst>
          </p:cNvPr>
          <p:cNvPicPr>
            <a:picLocks noChangeAspect="1"/>
          </p:cNvPicPr>
          <p:nvPr/>
        </p:nvPicPr>
        <p:blipFill>
          <a:blip r:embed="rId2"/>
          <a:stretch>
            <a:fillRect/>
          </a:stretch>
        </p:blipFill>
        <p:spPr>
          <a:xfrm>
            <a:off x="9877425" y="6306490"/>
            <a:ext cx="2151550" cy="562739"/>
          </a:xfrm>
          <a:prstGeom prst="rect">
            <a:avLst/>
          </a:prstGeom>
        </p:spPr>
      </p:pic>
    </p:spTree>
    <p:extLst>
      <p:ext uri="{BB962C8B-B14F-4D97-AF65-F5344CB8AC3E}">
        <p14:creationId xmlns:p14="http://schemas.microsoft.com/office/powerpoint/2010/main" val="3226942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Logosuz Başlı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a:extLst>
              <a:ext uri="{FF2B5EF4-FFF2-40B4-BE49-F238E27FC236}">
                <a16:creationId xmlns:a16="http://schemas.microsoft.com/office/drawing/2014/main" id="{8A03A631-17FE-4487-964E-724B6A9552FC}"/>
              </a:ext>
            </a:extLst>
          </p:cNvPr>
          <p:cNvSpPr>
            <a:spLocks noChangeAspect="1"/>
          </p:cNvSpPr>
          <p:nvPr/>
        </p:nvSpPr>
        <p:spPr>
          <a:xfrm>
            <a:off x="597457" y="599727"/>
            <a:ext cx="10984943" cy="780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B76662FE-E3F0-4D20-84CD-1B0356BF8A93}"/>
              </a:ext>
            </a:extLst>
          </p:cNvPr>
          <p:cNvSpPr>
            <a:spLocks noGrp="1"/>
          </p:cNvSpPr>
          <p:nvPr>
            <p:ph type="title"/>
          </p:nvPr>
        </p:nvSpPr>
        <p:spPr>
          <a:xfrm>
            <a:off x="774923" y="687475"/>
            <a:ext cx="10653003" cy="615115"/>
          </a:xfrm>
        </p:spPr>
        <p:txBody>
          <a:bodyPr anchor="ctr">
            <a:noAutofit/>
          </a:bodyPr>
          <a:lstStyle>
            <a:lvl1pPr>
              <a:defRPr sz="2400">
                <a:latin typeface="LST Forever" pitchFamily="50" charset="0"/>
              </a:defRPr>
            </a:lvl1pPr>
          </a:lstStyle>
          <a:p>
            <a:r>
              <a:rPr lang="tr-TR"/>
              <a:t>Asıl başlık stilini düzenlemek için tıklayın</a:t>
            </a:r>
            <a:endParaRPr lang="en-US" dirty="0"/>
          </a:p>
        </p:txBody>
      </p:sp>
    </p:spTree>
    <p:extLst>
      <p:ext uri="{BB962C8B-B14F-4D97-AF65-F5344CB8AC3E}">
        <p14:creationId xmlns:p14="http://schemas.microsoft.com/office/powerpoint/2010/main" val="1641989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07468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4923" y="687475"/>
            <a:ext cx="10653003" cy="1083329"/>
          </a:xfrm>
          <a:prstGeom prst="rect">
            <a:avLst/>
          </a:prstGeom>
        </p:spPr>
        <p:txBody>
          <a:bodyPr vert="horz" lIns="91440" tIns="45720" rIns="91440" bIns="45720" rtlCol="0" anchor="b">
            <a:normAutofit/>
          </a:bodyPr>
          <a:lstStyle/>
          <a:p>
            <a:r>
              <a:rPr lang="tr-TR" dirty="0"/>
              <a:t>Asıl başlık stilini düzenlemek için tıklayın</a:t>
            </a:r>
            <a:endParaRPr lang="en-US" dirty="0"/>
          </a:p>
        </p:txBody>
      </p:sp>
      <p:sp>
        <p:nvSpPr>
          <p:cNvPr id="3" name="Text Placeholder 2"/>
          <p:cNvSpPr>
            <a:spLocks noGrp="1"/>
          </p:cNvSpPr>
          <p:nvPr>
            <p:ph type="body" idx="1"/>
          </p:nvPr>
        </p:nvSpPr>
        <p:spPr>
          <a:xfrm>
            <a:off x="774923" y="2228003"/>
            <a:ext cx="10653003" cy="3630794"/>
          </a:xfrm>
          <a:prstGeom prst="rect">
            <a:avLst/>
          </a:prstGeom>
        </p:spPr>
        <p:txBody>
          <a:bodyPr vert="horz" lIns="91440" tIns="45720" rIns="91440" bIns="45720" rtlCol="0" anchor="ctr">
            <a:normAutofit/>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7412436" y="5956137"/>
            <a:ext cx="2844800"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12/18/2021</a:t>
            </a:fld>
            <a:endParaRPr lang="en-US" dirty="0"/>
          </a:p>
        </p:txBody>
      </p:sp>
      <p:sp>
        <p:nvSpPr>
          <p:cNvPr id="5" name="Footer Placeholder 4"/>
          <p:cNvSpPr>
            <a:spLocks noGrp="1"/>
          </p:cNvSpPr>
          <p:nvPr>
            <p:ph type="ftr" sz="quarter" idx="3"/>
          </p:nvPr>
        </p:nvSpPr>
        <p:spPr>
          <a:xfrm>
            <a:off x="774924" y="5951811"/>
            <a:ext cx="6494113"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400635" y="5956137"/>
            <a:ext cx="1027291"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597456" y="441325"/>
            <a:ext cx="3626545" cy="10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7968001" y="441325"/>
            <a:ext cx="3614400" cy="108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88801" y="441325"/>
            <a:ext cx="3614400" cy="108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3119932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wmf"/><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wmf"/><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wmf"/><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O5xeyoRL95U" TargetMode="Externa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3">
            <a:extLst>
              <a:ext uri="{FF2B5EF4-FFF2-40B4-BE49-F238E27FC236}">
                <a16:creationId xmlns:a16="http://schemas.microsoft.com/office/drawing/2014/main" id="{F5B54449-FB08-4DBE-B77A-B7EEAE7CFC91}"/>
              </a:ext>
            </a:extLst>
          </p:cNvPr>
          <p:cNvSpPr txBox="1">
            <a:spLocks/>
          </p:cNvSpPr>
          <p:nvPr/>
        </p:nvSpPr>
        <p:spPr>
          <a:xfrm>
            <a:off x="2985081" y="5335044"/>
            <a:ext cx="6362899" cy="922398"/>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2000" b="0" kern="1200" cap="all">
                <a:solidFill>
                  <a:schemeClr val="accent1"/>
                </a:solidFill>
                <a:latin typeface="LST Forever" pitchFamily="50"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solidFill>
                  <a:srgbClr val="EBC013"/>
                </a:solidFill>
              </a:rPr>
              <a:t>INTERNET OF THINGS(IOT)</a:t>
            </a:r>
          </a:p>
          <a:p>
            <a:endParaRPr lang="en-GB" dirty="0">
              <a:solidFill>
                <a:srgbClr val="EBC013"/>
              </a:solidFill>
            </a:endParaRPr>
          </a:p>
          <a:p>
            <a:r>
              <a:rPr lang="en-GB" dirty="0">
                <a:solidFill>
                  <a:srgbClr val="EBC013"/>
                </a:solidFill>
              </a:rPr>
              <a:t>Murat </a:t>
            </a:r>
            <a:r>
              <a:rPr lang="en-GB">
                <a:solidFill>
                  <a:srgbClr val="EBC013"/>
                </a:solidFill>
              </a:rPr>
              <a:t>aslan</a:t>
            </a:r>
            <a:endParaRPr lang="en-US" dirty="0">
              <a:solidFill>
                <a:srgbClr val="EBC013"/>
              </a:solidFill>
            </a:endParaRPr>
          </a:p>
        </p:txBody>
      </p:sp>
    </p:spTree>
    <p:extLst>
      <p:ext uri="{BB962C8B-B14F-4D97-AF65-F5344CB8AC3E}">
        <p14:creationId xmlns:p14="http://schemas.microsoft.com/office/powerpoint/2010/main" val="3691351110"/>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19FE58-8F2C-4159-86DD-C5C1832AF14B}"/>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ED0847DA-4952-46B2-B82C-82DF3C57AB17}"/>
              </a:ext>
            </a:extLst>
          </p:cNvPr>
          <p:cNvSpPr>
            <a:spLocks noGrp="1"/>
          </p:cNvSpPr>
          <p:nvPr>
            <p:ph idx="1"/>
          </p:nvPr>
        </p:nvSpPr>
        <p:spPr/>
        <p:txBody>
          <a:bodyPr/>
          <a:lstStyle/>
          <a:p>
            <a:r>
              <a:rPr lang="tr-TR" altLang="tr-TR" dirty="0"/>
              <a:t>Giyilebilir Teknoloji Pazarı</a:t>
            </a:r>
            <a:r>
              <a:rPr lang="en-GB" altLang="tr-TR" dirty="0"/>
              <a:t> </a:t>
            </a:r>
            <a:endParaRPr lang="en-GB" dirty="0"/>
          </a:p>
        </p:txBody>
      </p:sp>
      <p:pic>
        <p:nvPicPr>
          <p:cNvPr id="4" name="Picture 2" descr="wearable technologies  iot ile ilgili görsel sonucu">
            <a:extLst>
              <a:ext uri="{FF2B5EF4-FFF2-40B4-BE49-F238E27FC236}">
                <a16:creationId xmlns:a16="http://schemas.microsoft.com/office/drawing/2014/main" id="{B42AC30E-A02C-4EA0-8A2B-7243D6DEC3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357" y="2034917"/>
            <a:ext cx="7938698" cy="395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41268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C7FE191-E4C8-48A4-B71F-F31C6E926156}"/>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28082F42-DAB0-4F55-B807-2D94855B661C}"/>
              </a:ext>
            </a:extLst>
          </p:cNvPr>
          <p:cNvSpPr>
            <a:spLocks noGrp="1"/>
          </p:cNvSpPr>
          <p:nvPr>
            <p:ph idx="1"/>
          </p:nvPr>
        </p:nvSpPr>
        <p:spPr/>
        <p:txBody>
          <a:bodyPr/>
          <a:lstStyle/>
          <a:p>
            <a:r>
              <a:rPr lang="tr-TR" altLang="tr-TR" dirty="0"/>
              <a:t>M2M(Machine </a:t>
            </a:r>
            <a:r>
              <a:rPr lang="tr-TR" altLang="tr-TR" dirty="0" err="1"/>
              <a:t>to</a:t>
            </a:r>
            <a:r>
              <a:rPr lang="tr-TR" altLang="tr-TR" dirty="0"/>
              <a:t> Machine)</a:t>
            </a:r>
            <a:r>
              <a:rPr lang="en-GB" altLang="tr-TR" dirty="0"/>
              <a:t> </a:t>
            </a:r>
          </a:p>
          <a:p>
            <a:endParaRPr lang="en-GB" dirty="0"/>
          </a:p>
          <a:p>
            <a:r>
              <a:rPr lang="tr-TR" altLang="tr-TR" dirty="0"/>
              <a:t>Makinelerde olan program </a:t>
            </a:r>
            <a:r>
              <a:rPr lang="tr-TR" altLang="tr-TR" dirty="0" err="1"/>
              <a:t>sensörleriyle</a:t>
            </a:r>
            <a:r>
              <a:rPr lang="tr-TR" altLang="tr-TR" dirty="0"/>
              <a:t> bazı spesifik görevlerin yapıldığı ve makinelerin birbiriyle basit protokollere genellikle internet veya SMS üzerinden “konuştuğu” interaktif olarak iletişime geçtiği kavramdır.</a:t>
            </a:r>
          </a:p>
          <a:p>
            <a:endParaRPr lang="en-GB" dirty="0"/>
          </a:p>
        </p:txBody>
      </p:sp>
    </p:spTree>
    <p:extLst>
      <p:ext uri="{BB962C8B-B14F-4D97-AF65-F5344CB8AC3E}">
        <p14:creationId xmlns:p14="http://schemas.microsoft.com/office/powerpoint/2010/main" val="901239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08C2E7A-D7A8-4415-B00F-272AF11612C5}"/>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52BC0D52-4E10-4363-A35B-D980CFBB9943}"/>
              </a:ext>
            </a:extLst>
          </p:cNvPr>
          <p:cNvSpPr>
            <a:spLocks noGrp="1"/>
          </p:cNvSpPr>
          <p:nvPr>
            <p:ph idx="1"/>
          </p:nvPr>
        </p:nvSpPr>
        <p:spPr/>
        <p:txBody>
          <a:bodyPr/>
          <a:lstStyle/>
          <a:p>
            <a:pPr algn="ctr"/>
            <a:r>
              <a:rPr lang="tr-TR" altLang="tr-TR" dirty="0"/>
              <a:t>IOT ve M2M Farkı</a:t>
            </a:r>
            <a:endParaRPr lang="en-GB" altLang="tr-TR" dirty="0"/>
          </a:p>
          <a:p>
            <a:endParaRPr lang="en-GB" altLang="tr-TR" dirty="0"/>
          </a:p>
          <a:p>
            <a:endParaRPr lang="en-GB" altLang="tr-TR" dirty="0"/>
          </a:p>
          <a:p>
            <a:pPr eaLnBrk="1" fontAlgn="auto" hangingPunct="1">
              <a:spcAft>
                <a:spcPts val="0"/>
              </a:spcAft>
              <a:defRPr/>
            </a:pPr>
            <a:r>
              <a:rPr lang="tr-TR" dirty="0"/>
              <a:t>Nesnelerin interneti (</a:t>
            </a:r>
            <a:r>
              <a:rPr lang="tr-TR" dirty="0" err="1"/>
              <a:t>IoT</a:t>
            </a:r>
            <a:r>
              <a:rPr lang="tr-TR" dirty="0"/>
              <a:t>) M2M’den çok daha kompleks bir sistem</a:t>
            </a:r>
          </a:p>
          <a:p>
            <a:pPr eaLnBrk="1" fontAlgn="auto" hangingPunct="1">
              <a:spcAft>
                <a:spcPts val="0"/>
              </a:spcAft>
              <a:defRPr/>
            </a:pPr>
            <a:r>
              <a:rPr lang="tr-TR" dirty="0"/>
              <a:t>Nesnelerin interneti ise çevremizde bulunan bütün nesnelerin birbirleriyle iletişime geçmesi , buna akıllı olmayan durağan nesneler bile </a:t>
            </a:r>
            <a:r>
              <a:rPr lang="tr-TR" dirty="0" err="1"/>
              <a:t>lokasyon</a:t>
            </a:r>
            <a:r>
              <a:rPr lang="tr-TR" dirty="0"/>
              <a:t> ve zaman gibi içerikleri iletişime dahil.  Örneğin: bir kola şişesinin veya okuduğunuz bir kitabın üzerindeki barkodlarla iletişime geçmesi.</a:t>
            </a:r>
          </a:p>
          <a:p>
            <a:pPr eaLnBrk="1" fontAlgn="auto" hangingPunct="1">
              <a:spcAft>
                <a:spcPts val="0"/>
              </a:spcAft>
              <a:defRPr/>
            </a:pPr>
            <a:r>
              <a:rPr lang="tr-TR" dirty="0"/>
              <a:t>Makinelerin iletişimde (M2M) , </a:t>
            </a:r>
            <a:r>
              <a:rPr lang="tr-TR" dirty="0" err="1"/>
              <a:t>sensorler</a:t>
            </a:r>
            <a:r>
              <a:rPr lang="tr-TR" dirty="0"/>
              <a:t> hatta buzdolabınız gibi makineler kablolu ya da kablosuz internet sayesinde </a:t>
            </a:r>
            <a:r>
              <a:rPr lang="tr-TR" dirty="0" err="1"/>
              <a:t>IPler</a:t>
            </a:r>
            <a:r>
              <a:rPr lang="tr-TR" dirty="0"/>
              <a:t> üzerinden birbirine bağlanıyor.</a:t>
            </a:r>
          </a:p>
          <a:p>
            <a:pPr eaLnBrk="1" fontAlgn="auto" hangingPunct="1">
              <a:spcAft>
                <a:spcPts val="0"/>
              </a:spcAft>
              <a:defRPr/>
            </a:pPr>
            <a:r>
              <a:rPr lang="tr-TR" dirty="0"/>
              <a:t>Özetle: M2M, bir makineden diğer makineye bilgi transferi , nesnelerin interneti ise birçok M2M’lerden ve algoritmalardan oluşan ve etkileşim sağlayan bir networktür. </a:t>
            </a:r>
          </a:p>
          <a:p>
            <a:endParaRPr lang="en-GB" dirty="0"/>
          </a:p>
        </p:txBody>
      </p:sp>
    </p:spTree>
    <p:extLst>
      <p:ext uri="{BB962C8B-B14F-4D97-AF65-F5344CB8AC3E}">
        <p14:creationId xmlns:p14="http://schemas.microsoft.com/office/powerpoint/2010/main" val="2143316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CF05B99-314C-4DC2-99B8-0C1071DE7339}"/>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B4DE3BDF-38D2-4B96-8E3E-8FDEC8EC5C18}"/>
              </a:ext>
            </a:extLst>
          </p:cNvPr>
          <p:cNvSpPr>
            <a:spLocks noGrp="1"/>
          </p:cNvSpPr>
          <p:nvPr>
            <p:ph idx="1"/>
          </p:nvPr>
        </p:nvSpPr>
        <p:spPr/>
        <p:txBody>
          <a:bodyPr/>
          <a:lstStyle/>
          <a:p>
            <a:r>
              <a:rPr lang="tr-TR" altLang="tr-TR" dirty="0"/>
              <a:t>IOT ve M2M</a:t>
            </a:r>
            <a:endParaRPr lang="en-GB" altLang="tr-TR" dirty="0"/>
          </a:p>
          <a:p>
            <a:endParaRPr lang="en-GB" dirty="0"/>
          </a:p>
          <a:p>
            <a:endParaRPr lang="en-GB" dirty="0"/>
          </a:p>
          <a:p>
            <a:r>
              <a:rPr lang="tr-TR" altLang="en-US" sz="1800" dirty="0"/>
              <a:t>M2M’e örnek: Kapıdaki güvenlik </a:t>
            </a:r>
            <a:r>
              <a:rPr lang="tr-TR" altLang="en-US" sz="1800" dirty="0" err="1"/>
              <a:t>dedektörü</a:t>
            </a:r>
            <a:r>
              <a:rPr lang="tr-TR" altLang="en-US" sz="1800" dirty="0"/>
              <a:t> karttaki cipi tanıdığında, </a:t>
            </a:r>
            <a:r>
              <a:rPr lang="tr-TR" altLang="en-US" sz="1800" dirty="0" err="1"/>
              <a:t>dedektör</a:t>
            </a:r>
            <a:r>
              <a:rPr lang="tr-TR" altLang="en-US" sz="1800" dirty="0"/>
              <a:t> ve çip arasında bilgi alışverişi oluyor ve kapı açılıyor.</a:t>
            </a:r>
            <a:br>
              <a:rPr lang="tr-TR" altLang="en-US" sz="1800" dirty="0"/>
            </a:br>
            <a:br>
              <a:rPr lang="tr-TR" altLang="en-US" sz="1800" dirty="0"/>
            </a:br>
            <a:r>
              <a:rPr lang="tr-TR" altLang="en-US" sz="1800" dirty="0"/>
              <a:t>Nesnelerin interneti örnek: ofisinize girdiğinizde sistem, ışıkları, havalandırmayı açıyor, hatta ışıkları sizin  ihtiyacınıza göre ne kadar açması gerektiğini ve havalandırmanın kaç dereceye kadar ısıtıp soğutacağını biliyor. Bu sistem belli bir zaman sonra çevrenizdeki tüm sensor ve makinelerden sizin hakkınızda veri toplayarak sizi tanıyor ve sizin bütün ihtiyaçlarınıza göre cevap veriyor.</a:t>
            </a:r>
            <a:br>
              <a:rPr lang="tr-TR" altLang="en-US" sz="1800" dirty="0"/>
            </a:br>
            <a:br>
              <a:rPr lang="tr-TR" altLang="en-US" sz="1800" dirty="0"/>
            </a:br>
            <a:r>
              <a:rPr lang="tr-TR" altLang="en-US" sz="1800" dirty="0"/>
              <a:t>M2M, nesnelerin internet kavramının bir altkümesidir.</a:t>
            </a:r>
          </a:p>
          <a:p>
            <a:endParaRPr lang="en-GB" dirty="0"/>
          </a:p>
        </p:txBody>
      </p:sp>
    </p:spTree>
    <p:extLst>
      <p:ext uri="{BB962C8B-B14F-4D97-AF65-F5344CB8AC3E}">
        <p14:creationId xmlns:p14="http://schemas.microsoft.com/office/powerpoint/2010/main" val="427843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9391ED3-E6E0-434C-89AA-E376CD769870}"/>
              </a:ext>
            </a:extLst>
          </p:cNvPr>
          <p:cNvSpPr>
            <a:spLocks noGrp="1"/>
          </p:cNvSpPr>
          <p:nvPr>
            <p:ph type="title"/>
          </p:nvPr>
        </p:nvSpPr>
        <p:spPr/>
        <p:txBody>
          <a:bodyPr/>
          <a:lstStyle/>
          <a:p>
            <a:endParaRPr lang="en-GB"/>
          </a:p>
        </p:txBody>
      </p:sp>
      <p:pic>
        <p:nvPicPr>
          <p:cNvPr id="4" name="Picture 2" descr="m2m iot ile ilgili görsel sonucu">
            <a:extLst>
              <a:ext uri="{FF2B5EF4-FFF2-40B4-BE49-F238E27FC236}">
                <a16:creationId xmlns:a16="http://schemas.microsoft.com/office/drawing/2014/main" id="{3C92B522-B50C-4802-B4F5-834B259D9A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3224" y="2001057"/>
            <a:ext cx="7845552" cy="3700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465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1F4496-B6CD-4A29-8A8A-04A3083E8C9E}"/>
              </a:ext>
            </a:extLst>
          </p:cNvPr>
          <p:cNvSpPr>
            <a:spLocks noGrp="1"/>
          </p:cNvSpPr>
          <p:nvPr>
            <p:ph type="title"/>
          </p:nvPr>
        </p:nvSpPr>
        <p:spPr/>
        <p:txBody>
          <a:bodyPr/>
          <a:lstStyle/>
          <a:p>
            <a:endParaRPr lang="en-GB"/>
          </a:p>
        </p:txBody>
      </p:sp>
      <p:pic>
        <p:nvPicPr>
          <p:cNvPr id="4" name="Picture 2" descr="İlgili resim">
            <a:extLst>
              <a:ext uri="{FF2B5EF4-FFF2-40B4-BE49-F238E27FC236}">
                <a16:creationId xmlns:a16="http://schemas.microsoft.com/office/drawing/2014/main" id="{E85F6B59-4E32-4530-AA8A-54E81BF7B0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7152" y="1889125"/>
            <a:ext cx="6428808"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7704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35C7344-6EA9-49D3-A02D-4CB920CBAF61}"/>
              </a:ext>
            </a:extLst>
          </p:cNvPr>
          <p:cNvSpPr>
            <a:spLocks noGrp="1"/>
          </p:cNvSpPr>
          <p:nvPr>
            <p:ph type="title"/>
          </p:nvPr>
        </p:nvSpPr>
        <p:spPr/>
        <p:txBody>
          <a:bodyPr/>
          <a:lstStyle/>
          <a:p>
            <a:endParaRPr lang="en-GB"/>
          </a:p>
        </p:txBody>
      </p:sp>
      <p:pic>
        <p:nvPicPr>
          <p:cNvPr id="4" name="Picture 2" descr="m2m iot ile ilgili görsel sonucu">
            <a:extLst>
              <a:ext uri="{FF2B5EF4-FFF2-40B4-BE49-F238E27FC236}">
                <a16:creationId xmlns:a16="http://schemas.microsoft.com/office/drawing/2014/main" id="{ABD9FB84-2337-4204-8A36-75BFCD01E5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8765" y="1965434"/>
            <a:ext cx="9771483" cy="407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4847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CCFFCC-2454-4675-9D0C-4EAED9DD0206}"/>
              </a:ext>
            </a:extLst>
          </p:cNvPr>
          <p:cNvSpPr>
            <a:spLocks noGrp="1"/>
          </p:cNvSpPr>
          <p:nvPr>
            <p:ph type="title"/>
          </p:nvPr>
        </p:nvSpPr>
        <p:spPr/>
        <p:txBody>
          <a:bodyPr/>
          <a:lstStyle/>
          <a:p>
            <a:r>
              <a:rPr lang="tr-TR" altLang="tr-TR" dirty="0"/>
              <a:t>IOE(Internet of </a:t>
            </a:r>
            <a:r>
              <a:rPr lang="tr-TR" altLang="tr-TR" dirty="0" err="1"/>
              <a:t>Everything</a:t>
            </a:r>
            <a:r>
              <a:rPr lang="tr-TR" altLang="tr-TR" dirty="0"/>
              <a:t>)</a:t>
            </a:r>
            <a:endParaRPr lang="en-GB" dirty="0"/>
          </a:p>
        </p:txBody>
      </p:sp>
      <p:pic>
        <p:nvPicPr>
          <p:cNvPr id="4" name="Picture 2" descr="ioe everything ile ilgili görsel sonucu">
            <a:extLst>
              <a:ext uri="{FF2B5EF4-FFF2-40B4-BE49-F238E27FC236}">
                <a16:creationId xmlns:a16="http://schemas.microsoft.com/office/drawing/2014/main" id="{B7B53AB6-DDD0-4F10-B563-203BD6590D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26190" y="1889125"/>
            <a:ext cx="6350733"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389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0B7544-9007-4E21-8108-F89F825D2F9F}"/>
              </a:ext>
            </a:extLst>
          </p:cNvPr>
          <p:cNvSpPr>
            <a:spLocks noGrp="1"/>
          </p:cNvSpPr>
          <p:nvPr>
            <p:ph type="title"/>
          </p:nvPr>
        </p:nvSpPr>
        <p:spPr/>
        <p:txBody>
          <a:bodyPr/>
          <a:lstStyle/>
          <a:p>
            <a:r>
              <a:rPr lang="tr-TR" altLang="tr-TR"/>
              <a:t>M2M, IOT, IOE</a:t>
            </a:r>
            <a:endParaRPr lang="en-GB"/>
          </a:p>
        </p:txBody>
      </p:sp>
      <p:pic>
        <p:nvPicPr>
          <p:cNvPr id="4" name="Picture 3">
            <a:extLst>
              <a:ext uri="{FF2B5EF4-FFF2-40B4-BE49-F238E27FC236}">
                <a16:creationId xmlns:a16="http://schemas.microsoft.com/office/drawing/2014/main" id="{3A98399A-8C9F-4FFB-9934-24CDFDA098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2052" y="1889125"/>
            <a:ext cx="8219008" cy="428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10678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EBA5FF-019D-4C26-8C8A-F56FCE7F6604}"/>
              </a:ext>
            </a:extLst>
          </p:cNvPr>
          <p:cNvSpPr>
            <a:spLocks noGrp="1"/>
          </p:cNvSpPr>
          <p:nvPr>
            <p:ph type="title"/>
          </p:nvPr>
        </p:nvSpPr>
        <p:spPr/>
        <p:txBody>
          <a:bodyPr/>
          <a:lstStyle/>
          <a:p>
            <a:r>
              <a:rPr lang="tr-TR" altLang="en-US" sz="2400" dirty="0" err="1"/>
              <a:t>Sensörler</a:t>
            </a:r>
            <a:endParaRPr lang="en-GB" dirty="0"/>
          </a:p>
        </p:txBody>
      </p:sp>
      <p:pic>
        <p:nvPicPr>
          <p:cNvPr id="4" name="Picture 2" descr="3">
            <a:extLst>
              <a:ext uri="{FF2B5EF4-FFF2-40B4-BE49-F238E27FC236}">
                <a16:creationId xmlns:a16="http://schemas.microsoft.com/office/drawing/2014/main" id="{BAD7D903-8CC7-498F-9FF4-1205DC0C4B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39031" y="1571597"/>
            <a:ext cx="200025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6">
            <a:extLst>
              <a:ext uri="{FF2B5EF4-FFF2-40B4-BE49-F238E27FC236}">
                <a16:creationId xmlns:a16="http://schemas.microsoft.com/office/drawing/2014/main" id="{D0D5248F-F5FE-4279-A2A4-9348D3869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676400"/>
            <a:ext cx="1981200" cy="147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C45861C5-443E-4933-B546-92B7EDFCA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2" y="1571597"/>
            <a:ext cx="2133600"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8F5ABF30-B63F-4BB2-BB9D-C1E424508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283" y="3524222"/>
            <a:ext cx="3048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C79954E7-597A-4CCE-A9CA-B05CF7DAFA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4012" y="3311388"/>
            <a:ext cx="1703388"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71402AC0-FBB1-44F6-A470-903FDB4BF2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2" y="3302657"/>
            <a:ext cx="2590800"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a:extLst>
              <a:ext uri="{FF2B5EF4-FFF2-40B4-BE49-F238E27FC236}">
                <a16:creationId xmlns:a16="http://schemas.microsoft.com/office/drawing/2014/main" id="{946169A5-FFD2-4886-A1DE-221D6405CA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0012" y="537282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1F563CB7-54DC-4F97-BCAE-90B18A12BD8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4400" y="5286403"/>
            <a:ext cx="22860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D81D4C3F-EB03-43ED-8A20-3BF2B11314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33735" y="2997172"/>
            <a:ext cx="2109788"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505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A2E4660-D0FC-4FFD-AEF9-D85CB9B8E62D}"/>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384AAF5F-0217-4389-889A-B82FE78BCACA}"/>
              </a:ext>
            </a:extLst>
          </p:cNvPr>
          <p:cNvSpPr>
            <a:spLocks noGrp="1"/>
          </p:cNvSpPr>
          <p:nvPr>
            <p:ph idx="1"/>
          </p:nvPr>
        </p:nvSpPr>
        <p:spPr/>
        <p:txBody>
          <a:bodyPr/>
          <a:lstStyle/>
          <a:p>
            <a:r>
              <a:rPr lang="en-GB" dirty="0"/>
              <a:t>IOT</a:t>
            </a:r>
          </a:p>
          <a:p>
            <a:r>
              <a:rPr lang="en-GB" dirty="0"/>
              <a:t>SENSÖRLER</a:t>
            </a:r>
          </a:p>
          <a:p>
            <a:r>
              <a:rPr lang="en-GB" dirty="0"/>
              <a:t>MACHINE LEARNING</a:t>
            </a:r>
          </a:p>
        </p:txBody>
      </p:sp>
    </p:spTree>
    <p:extLst>
      <p:ext uri="{BB962C8B-B14F-4D97-AF65-F5344CB8AC3E}">
        <p14:creationId xmlns:p14="http://schemas.microsoft.com/office/powerpoint/2010/main" val="19467402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68F20E2-D9E8-4D29-A72E-1531F58F0BD8}"/>
              </a:ext>
            </a:extLst>
          </p:cNvPr>
          <p:cNvSpPr>
            <a:spLocks noGrp="1"/>
          </p:cNvSpPr>
          <p:nvPr>
            <p:ph idx="1"/>
          </p:nvPr>
        </p:nvSpPr>
        <p:spPr/>
        <p:txBody>
          <a:bodyPr/>
          <a:lstStyle/>
          <a:p>
            <a:endParaRPr lang="en-GB" dirty="0"/>
          </a:p>
        </p:txBody>
      </p:sp>
      <p:sp>
        <p:nvSpPr>
          <p:cNvPr id="4" name="Slide Number Placeholder 4">
            <a:extLst>
              <a:ext uri="{FF2B5EF4-FFF2-40B4-BE49-F238E27FC236}">
                <a16:creationId xmlns:a16="http://schemas.microsoft.com/office/drawing/2014/main" id="{B7EDCD5B-FFDF-4576-A8EA-1E93B11D2051}"/>
              </a:ext>
            </a:extLst>
          </p:cNvPr>
          <p:cNvSpPr>
            <a:spLocks noGrp="1"/>
          </p:cNvSpPr>
          <p:nvPr>
            <p:ph type="sldNum" sz="quarter" idx="12"/>
          </p:nvPr>
        </p:nvSpPr>
        <p:spPr bwMode="auto">
          <a:xfrm>
            <a:off x="8192814" y="6535026"/>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BA748A7-5DCF-4FF2-ABD5-F056C0D451DE}" type="slidenum">
              <a:rPr lang="en-GB" altLang="en-US" sz="1200">
                <a:solidFill>
                  <a:srgbClr val="898989"/>
                </a:solidFill>
                <a:ea typeface="MS PGothic" panose="020B0600070205080204" pitchFamily="34" charset="-128"/>
              </a:rPr>
              <a:pPr>
                <a:spcBef>
                  <a:spcPct val="0"/>
                </a:spcBef>
                <a:buFontTx/>
                <a:buNone/>
              </a:pPr>
              <a:t>20</a:t>
            </a:fld>
            <a:endParaRPr lang="en-GB" altLang="en-US" sz="1200">
              <a:solidFill>
                <a:srgbClr val="898989"/>
              </a:solidFill>
              <a:ea typeface="MS PGothic" panose="020B0600070205080204" pitchFamily="34" charset="-128"/>
            </a:endParaRPr>
          </a:p>
        </p:txBody>
      </p:sp>
      <p:pic>
        <p:nvPicPr>
          <p:cNvPr id="5" name="Picture 2" descr="j0235319">
            <a:extLst>
              <a:ext uri="{FF2B5EF4-FFF2-40B4-BE49-F238E27FC236}">
                <a16:creationId xmlns:a16="http://schemas.microsoft.com/office/drawing/2014/main" id="{A08FC53C-E7C1-4073-AE3F-811D15643E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9539" y="1662989"/>
            <a:ext cx="1171575"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Facebook/fakebook Template by JOhannski - A Facebook Template for creating your own Fakebook-Site">
            <a:extLst>
              <a:ext uri="{FF2B5EF4-FFF2-40B4-BE49-F238E27FC236}">
                <a16:creationId xmlns:a16="http://schemas.microsoft.com/office/drawing/2014/main" id="{9CB3872B-1B14-4590-8A75-B7BA14B65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4502" y="4655426"/>
            <a:ext cx="1685925"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12BD378B-D723-4CEF-B73A-D04CA55731D8}"/>
              </a:ext>
            </a:extLst>
          </p:cNvPr>
          <p:cNvSpPr txBox="1">
            <a:spLocks noChangeArrowheads="1"/>
          </p:cNvSpPr>
          <p:nvPr/>
        </p:nvSpPr>
        <p:spPr>
          <a:xfrm>
            <a:off x="2096814" y="453314"/>
            <a:ext cx="8229600" cy="114300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2400" b="0" kern="1200" cap="all">
                <a:solidFill>
                  <a:schemeClr val="bg1"/>
                </a:solidFill>
                <a:latin typeface="LST Forever" pitchFamily="50"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tr-TR" altLang="en-US" dirty="0"/>
              <a:t>Nesnelere(</a:t>
            </a:r>
            <a:r>
              <a:rPr lang="tr-TR" altLang="en-US" dirty="0" err="1"/>
              <a:t>Th</a:t>
            </a:r>
            <a:r>
              <a:rPr lang="en-GB" altLang="en-US" dirty="0"/>
              <a:t>ı</a:t>
            </a:r>
            <a:r>
              <a:rPr lang="tr-TR" altLang="en-US" dirty="0" err="1"/>
              <a:t>ngs</a:t>
            </a:r>
            <a:r>
              <a:rPr lang="tr-TR" altLang="en-US" dirty="0"/>
              <a:t>) Bağlan</a:t>
            </a:r>
            <a:r>
              <a:rPr lang="en-GB" altLang="en-US" dirty="0"/>
              <a:t>a</a:t>
            </a:r>
            <a:r>
              <a:rPr lang="tr-TR" altLang="en-US" dirty="0"/>
              <a:t>n İnsanlar</a:t>
            </a:r>
            <a:endParaRPr lang="en-US" altLang="en-US" dirty="0"/>
          </a:p>
        </p:txBody>
      </p:sp>
      <p:pic>
        <p:nvPicPr>
          <p:cNvPr id="8" name="Picture 5" descr="Stickman 08 by nicubunu - Blue stick man figure illustrating various actions (par of the ">
            <a:extLst>
              <a:ext uri="{FF2B5EF4-FFF2-40B4-BE49-F238E27FC236}">
                <a16:creationId xmlns:a16="http://schemas.microsoft.com/office/drawing/2014/main" id="{D6917A00-4AAC-453C-BC3E-4A72E4D8B1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1164" y="2528176"/>
            <a:ext cx="238125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14974E2E-09EC-4C66-A5A2-05B1524E7170}"/>
              </a:ext>
            </a:extLst>
          </p:cNvPr>
          <p:cNvSpPr>
            <a:spLocks noChangeArrowheads="1"/>
          </p:cNvSpPr>
          <p:nvPr/>
        </p:nvSpPr>
        <p:spPr bwMode="auto">
          <a:xfrm>
            <a:off x="3547789" y="3463214"/>
            <a:ext cx="142875" cy="142875"/>
          </a:xfrm>
          <a:prstGeom prst="rect">
            <a:avLst/>
          </a:prstGeom>
          <a:solidFill>
            <a:srgbClr val="FF0000"/>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tr-TR" altLang="tr-TR" sz="1800">
              <a:ea typeface="MS PGothic" panose="020B0600070205080204" pitchFamily="34" charset="-128"/>
            </a:endParaRPr>
          </a:p>
        </p:txBody>
      </p:sp>
      <p:sp>
        <p:nvSpPr>
          <p:cNvPr id="10" name="Oval 7">
            <a:extLst>
              <a:ext uri="{FF2B5EF4-FFF2-40B4-BE49-F238E27FC236}">
                <a16:creationId xmlns:a16="http://schemas.microsoft.com/office/drawing/2014/main" id="{5E2B5A4B-137E-4C9E-8759-E4F7466BBE13}"/>
              </a:ext>
            </a:extLst>
          </p:cNvPr>
          <p:cNvSpPr>
            <a:spLocks noChangeArrowheads="1"/>
          </p:cNvSpPr>
          <p:nvPr/>
        </p:nvSpPr>
        <p:spPr bwMode="auto">
          <a:xfrm>
            <a:off x="4420914" y="3555289"/>
            <a:ext cx="71438" cy="7143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tr-TR" altLang="tr-TR" sz="1800">
              <a:ea typeface="MS PGothic" panose="020B0600070205080204" pitchFamily="34" charset="-128"/>
            </a:endParaRPr>
          </a:p>
        </p:txBody>
      </p:sp>
      <p:sp>
        <p:nvSpPr>
          <p:cNvPr id="11" name="Oval 8">
            <a:extLst>
              <a:ext uri="{FF2B5EF4-FFF2-40B4-BE49-F238E27FC236}">
                <a16:creationId xmlns:a16="http://schemas.microsoft.com/office/drawing/2014/main" id="{1AC02429-A667-4017-982C-C08633E7631F}"/>
              </a:ext>
            </a:extLst>
          </p:cNvPr>
          <p:cNvSpPr>
            <a:spLocks noChangeArrowheads="1"/>
          </p:cNvSpPr>
          <p:nvPr/>
        </p:nvSpPr>
        <p:spPr bwMode="auto">
          <a:xfrm>
            <a:off x="4051027" y="4544301"/>
            <a:ext cx="71437" cy="714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tr-TR" altLang="tr-TR" sz="1800">
              <a:ea typeface="MS PGothic" panose="020B0600070205080204" pitchFamily="34" charset="-128"/>
            </a:endParaRPr>
          </a:p>
        </p:txBody>
      </p:sp>
      <p:sp>
        <p:nvSpPr>
          <p:cNvPr id="12" name="Oval 9">
            <a:extLst>
              <a:ext uri="{FF2B5EF4-FFF2-40B4-BE49-F238E27FC236}">
                <a16:creationId xmlns:a16="http://schemas.microsoft.com/office/drawing/2014/main" id="{D8A87B45-796D-49FC-8CD6-38EF1EBB94EF}"/>
              </a:ext>
            </a:extLst>
          </p:cNvPr>
          <p:cNvSpPr>
            <a:spLocks noChangeArrowheads="1"/>
          </p:cNvSpPr>
          <p:nvPr/>
        </p:nvSpPr>
        <p:spPr bwMode="auto">
          <a:xfrm>
            <a:off x="2898502" y="4615739"/>
            <a:ext cx="71437" cy="7143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tr-TR" altLang="tr-TR" sz="1800">
              <a:ea typeface="MS PGothic" panose="020B0600070205080204" pitchFamily="34" charset="-128"/>
            </a:endParaRPr>
          </a:p>
        </p:txBody>
      </p:sp>
      <p:sp>
        <p:nvSpPr>
          <p:cNvPr id="13" name="Line 10">
            <a:extLst>
              <a:ext uri="{FF2B5EF4-FFF2-40B4-BE49-F238E27FC236}">
                <a16:creationId xmlns:a16="http://schemas.microsoft.com/office/drawing/2014/main" id="{2BEC24BE-6E11-467F-B959-E8C66C3FE5F1}"/>
              </a:ext>
            </a:extLst>
          </p:cNvPr>
          <p:cNvSpPr>
            <a:spLocks noChangeShapeType="1"/>
          </p:cNvSpPr>
          <p:nvPr/>
        </p:nvSpPr>
        <p:spPr bwMode="auto">
          <a:xfrm>
            <a:off x="2971527" y="4758614"/>
            <a:ext cx="144462" cy="433387"/>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4" name="Text Box 11">
            <a:extLst>
              <a:ext uri="{FF2B5EF4-FFF2-40B4-BE49-F238E27FC236}">
                <a16:creationId xmlns:a16="http://schemas.microsoft.com/office/drawing/2014/main" id="{CC75541C-525F-4726-9D75-335F82A152AF}"/>
              </a:ext>
            </a:extLst>
          </p:cNvPr>
          <p:cNvSpPr txBox="1">
            <a:spLocks noChangeArrowheads="1"/>
          </p:cNvSpPr>
          <p:nvPr/>
        </p:nvSpPr>
        <p:spPr bwMode="auto">
          <a:xfrm>
            <a:off x="2412727" y="5192001"/>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tr-TR" sz="900">
                <a:latin typeface="Verdana" panose="020B0604030504040204" pitchFamily="34" charset="0"/>
                <a:ea typeface="MS PGothic" panose="020B0600070205080204" pitchFamily="34" charset="-128"/>
              </a:rPr>
              <a:t>Motion sensor</a:t>
            </a:r>
          </a:p>
        </p:txBody>
      </p:sp>
      <p:sp>
        <p:nvSpPr>
          <p:cNvPr id="15" name="Line 12">
            <a:extLst>
              <a:ext uri="{FF2B5EF4-FFF2-40B4-BE49-F238E27FC236}">
                <a16:creationId xmlns:a16="http://schemas.microsoft.com/office/drawing/2014/main" id="{0E85DB64-5196-4FF0-8A4C-2A82676E7091}"/>
              </a:ext>
            </a:extLst>
          </p:cNvPr>
          <p:cNvSpPr>
            <a:spLocks noChangeShapeType="1"/>
          </p:cNvSpPr>
          <p:nvPr/>
        </p:nvSpPr>
        <p:spPr bwMode="auto">
          <a:xfrm flipH="1">
            <a:off x="3908152" y="4687176"/>
            <a:ext cx="142875" cy="649288"/>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6" name="Text Box 13">
            <a:extLst>
              <a:ext uri="{FF2B5EF4-FFF2-40B4-BE49-F238E27FC236}">
                <a16:creationId xmlns:a16="http://schemas.microsoft.com/office/drawing/2014/main" id="{AF4525D2-14E7-4913-9952-35E9F3DB4FBD}"/>
              </a:ext>
            </a:extLst>
          </p:cNvPr>
          <p:cNvSpPr txBox="1">
            <a:spLocks noChangeArrowheads="1"/>
          </p:cNvSpPr>
          <p:nvPr/>
        </p:nvSpPr>
        <p:spPr bwMode="auto">
          <a:xfrm>
            <a:off x="3474764" y="5336464"/>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tr-TR" sz="900">
                <a:latin typeface="Verdana" panose="020B0604030504040204" pitchFamily="34" charset="0"/>
                <a:ea typeface="MS PGothic" panose="020B0600070205080204" pitchFamily="34" charset="-128"/>
              </a:rPr>
              <a:t>Motion sensor</a:t>
            </a:r>
          </a:p>
        </p:txBody>
      </p:sp>
      <p:sp>
        <p:nvSpPr>
          <p:cNvPr id="17" name="Line 14">
            <a:extLst>
              <a:ext uri="{FF2B5EF4-FFF2-40B4-BE49-F238E27FC236}">
                <a16:creationId xmlns:a16="http://schemas.microsoft.com/office/drawing/2014/main" id="{F5138676-B79F-4630-BE4C-75CE413BC167}"/>
              </a:ext>
            </a:extLst>
          </p:cNvPr>
          <p:cNvSpPr>
            <a:spLocks noChangeShapeType="1"/>
          </p:cNvSpPr>
          <p:nvPr/>
        </p:nvSpPr>
        <p:spPr bwMode="auto">
          <a:xfrm>
            <a:off x="4489177" y="3636251"/>
            <a:ext cx="360362" cy="358775"/>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8" name="Text Box 15">
            <a:extLst>
              <a:ext uri="{FF2B5EF4-FFF2-40B4-BE49-F238E27FC236}">
                <a16:creationId xmlns:a16="http://schemas.microsoft.com/office/drawing/2014/main" id="{E871366A-85C3-442D-ACF0-F87A03B57F6F}"/>
              </a:ext>
            </a:extLst>
          </p:cNvPr>
          <p:cNvSpPr txBox="1">
            <a:spLocks noChangeArrowheads="1"/>
          </p:cNvSpPr>
          <p:nvPr/>
        </p:nvSpPr>
        <p:spPr bwMode="auto">
          <a:xfrm>
            <a:off x="4428852" y="3968039"/>
            <a:ext cx="990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tr-TR" sz="900">
                <a:latin typeface="Verdana" panose="020B0604030504040204" pitchFamily="34" charset="0"/>
                <a:ea typeface="MS PGothic" panose="020B0600070205080204" pitchFamily="34" charset="-128"/>
              </a:rPr>
              <a:t>Motion sensor</a:t>
            </a:r>
          </a:p>
        </p:txBody>
      </p:sp>
      <p:sp>
        <p:nvSpPr>
          <p:cNvPr id="19" name="Line 16">
            <a:extLst>
              <a:ext uri="{FF2B5EF4-FFF2-40B4-BE49-F238E27FC236}">
                <a16:creationId xmlns:a16="http://schemas.microsoft.com/office/drawing/2014/main" id="{4C6093D4-23B2-4CC1-B02F-454B62B3EB3B}"/>
              </a:ext>
            </a:extLst>
          </p:cNvPr>
          <p:cNvSpPr>
            <a:spLocks noChangeShapeType="1"/>
          </p:cNvSpPr>
          <p:nvPr/>
        </p:nvSpPr>
        <p:spPr bwMode="auto">
          <a:xfrm flipH="1" flipV="1">
            <a:off x="2755627" y="2671051"/>
            <a:ext cx="792162" cy="719138"/>
          </a:xfrm>
          <a:prstGeom prst="line">
            <a:avLst/>
          </a:prstGeom>
          <a:noFill/>
          <a:ln w="9525">
            <a:solidFill>
              <a:srgbClr val="80808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0" name="Text Box 17">
            <a:extLst>
              <a:ext uri="{FF2B5EF4-FFF2-40B4-BE49-F238E27FC236}">
                <a16:creationId xmlns:a16="http://schemas.microsoft.com/office/drawing/2014/main" id="{9F709C6B-C1EE-41DE-9E97-B9C80CF8E448}"/>
              </a:ext>
            </a:extLst>
          </p:cNvPr>
          <p:cNvSpPr txBox="1">
            <a:spLocks noChangeArrowheads="1"/>
          </p:cNvSpPr>
          <p:nvPr/>
        </p:nvSpPr>
        <p:spPr bwMode="auto">
          <a:xfrm>
            <a:off x="2250802" y="2383714"/>
            <a:ext cx="84613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tr-TR" sz="900">
                <a:latin typeface="Verdana" panose="020B0604030504040204" pitchFamily="34" charset="0"/>
                <a:ea typeface="MS PGothic" panose="020B0600070205080204" pitchFamily="34" charset="-128"/>
              </a:rPr>
              <a:t>ECG sensor</a:t>
            </a:r>
          </a:p>
        </p:txBody>
      </p:sp>
      <p:sp>
        <p:nvSpPr>
          <p:cNvPr id="21" name="Arc 18">
            <a:extLst>
              <a:ext uri="{FF2B5EF4-FFF2-40B4-BE49-F238E27FC236}">
                <a16:creationId xmlns:a16="http://schemas.microsoft.com/office/drawing/2014/main" id="{FC29A16A-9B21-41FE-875E-4AAB5D69725C}"/>
              </a:ext>
            </a:extLst>
          </p:cNvPr>
          <p:cNvSpPr>
            <a:spLocks/>
          </p:cNvSpPr>
          <p:nvPr/>
        </p:nvSpPr>
        <p:spPr bwMode="auto">
          <a:xfrm rot="3089287">
            <a:off x="5132114" y="3318752"/>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2" name="Arc 19">
            <a:extLst>
              <a:ext uri="{FF2B5EF4-FFF2-40B4-BE49-F238E27FC236}">
                <a16:creationId xmlns:a16="http://schemas.microsoft.com/office/drawing/2014/main" id="{DA3C54A2-EC88-42F6-B1B3-56AEA856AB13}"/>
              </a:ext>
            </a:extLst>
          </p:cNvPr>
          <p:cNvSpPr>
            <a:spLocks/>
          </p:cNvSpPr>
          <p:nvPr/>
        </p:nvSpPr>
        <p:spPr bwMode="auto">
          <a:xfrm rot="3089287">
            <a:off x="5131320" y="3248108"/>
            <a:ext cx="720725" cy="5762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3" name="Arc 20">
            <a:extLst>
              <a:ext uri="{FF2B5EF4-FFF2-40B4-BE49-F238E27FC236}">
                <a16:creationId xmlns:a16="http://schemas.microsoft.com/office/drawing/2014/main" id="{EFBCCB7A-BFA2-43CA-8069-5AEEDD032E12}"/>
              </a:ext>
            </a:extLst>
          </p:cNvPr>
          <p:cNvSpPr>
            <a:spLocks/>
          </p:cNvSpPr>
          <p:nvPr/>
        </p:nvSpPr>
        <p:spPr bwMode="auto">
          <a:xfrm rot="3089287">
            <a:off x="4124051" y="5190414"/>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4" name="Arc 21">
            <a:extLst>
              <a:ext uri="{FF2B5EF4-FFF2-40B4-BE49-F238E27FC236}">
                <a16:creationId xmlns:a16="http://schemas.microsoft.com/office/drawing/2014/main" id="{F36B8F76-38E5-4B63-B31B-FAA6D8C3EFE6}"/>
              </a:ext>
            </a:extLst>
          </p:cNvPr>
          <p:cNvSpPr>
            <a:spLocks/>
          </p:cNvSpPr>
          <p:nvPr/>
        </p:nvSpPr>
        <p:spPr bwMode="auto">
          <a:xfrm rot="3089287">
            <a:off x="4123258" y="5119770"/>
            <a:ext cx="720725" cy="576263"/>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5" name="Arc 22">
            <a:extLst>
              <a:ext uri="{FF2B5EF4-FFF2-40B4-BE49-F238E27FC236}">
                <a16:creationId xmlns:a16="http://schemas.microsoft.com/office/drawing/2014/main" id="{AB843F2A-8890-4210-8B1C-31792121B40C}"/>
              </a:ext>
            </a:extLst>
          </p:cNvPr>
          <p:cNvSpPr>
            <a:spLocks/>
          </p:cNvSpPr>
          <p:nvPr/>
        </p:nvSpPr>
        <p:spPr bwMode="auto">
          <a:xfrm rot="8055472">
            <a:off x="2687364" y="4668127"/>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6" name="Arc 23">
            <a:extLst>
              <a:ext uri="{FF2B5EF4-FFF2-40B4-BE49-F238E27FC236}">
                <a16:creationId xmlns:a16="http://schemas.microsoft.com/office/drawing/2014/main" id="{5EDBA368-F28A-4852-92C0-835391C905D4}"/>
              </a:ext>
            </a:extLst>
          </p:cNvPr>
          <p:cNvSpPr>
            <a:spLocks/>
          </p:cNvSpPr>
          <p:nvPr/>
        </p:nvSpPr>
        <p:spPr bwMode="auto">
          <a:xfrm rot="8049972">
            <a:off x="2610370" y="4616533"/>
            <a:ext cx="720725" cy="5762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7" name="Arc 24">
            <a:extLst>
              <a:ext uri="{FF2B5EF4-FFF2-40B4-BE49-F238E27FC236}">
                <a16:creationId xmlns:a16="http://schemas.microsoft.com/office/drawing/2014/main" id="{573F686C-FE26-4786-A38E-F5298F648129}"/>
              </a:ext>
            </a:extLst>
          </p:cNvPr>
          <p:cNvSpPr>
            <a:spLocks/>
          </p:cNvSpPr>
          <p:nvPr/>
        </p:nvSpPr>
        <p:spPr bwMode="auto">
          <a:xfrm rot="17233019">
            <a:off x="2908026" y="2926639"/>
            <a:ext cx="574675" cy="4318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28" name="Arc 25">
            <a:extLst>
              <a:ext uri="{FF2B5EF4-FFF2-40B4-BE49-F238E27FC236}">
                <a16:creationId xmlns:a16="http://schemas.microsoft.com/office/drawing/2014/main" id="{982DE775-B89A-40D3-98B7-05E51791377E}"/>
              </a:ext>
            </a:extLst>
          </p:cNvPr>
          <p:cNvSpPr>
            <a:spLocks/>
          </p:cNvSpPr>
          <p:nvPr/>
        </p:nvSpPr>
        <p:spPr bwMode="auto">
          <a:xfrm rot="17220721">
            <a:off x="2826270" y="2816308"/>
            <a:ext cx="720725" cy="57626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9525">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pic>
        <p:nvPicPr>
          <p:cNvPr id="29" name="Picture 26" descr="#">
            <a:extLst>
              <a:ext uri="{FF2B5EF4-FFF2-40B4-BE49-F238E27FC236}">
                <a16:creationId xmlns:a16="http://schemas.microsoft.com/office/drawing/2014/main" id="{B0640901-5379-4D17-AB57-CD0296D006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814" y="4687176"/>
            <a:ext cx="5762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rc 27">
            <a:extLst>
              <a:ext uri="{FF2B5EF4-FFF2-40B4-BE49-F238E27FC236}">
                <a16:creationId xmlns:a16="http://schemas.microsoft.com/office/drawing/2014/main" id="{B4BEC64E-8156-4E13-9B70-CD1AE01A4054}"/>
              </a:ext>
            </a:extLst>
          </p:cNvPr>
          <p:cNvSpPr>
            <a:spLocks/>
          </p:cNvSpPr>
          <p:nvPr/>
        </p:nvSpPr>
        <p:spPr bwMode="auto">
          <a:xfrm rot="3172933">
            <a:off x="5151164" y="4399839"/>
            <a:ext cx="649288" cy="404812"/>
          </a:xfrm>
          <a:custGeom>
            <a:avLst/>
            <a:gdLst>
              <a:gd name="T0" fmla="*/ 2147483646 w 21600"/>
              <a:gd name="T1" fmla="*/ 0 h 17315"/>
              <a:gd name="T2" fmla="*/ 2147483646 w 21600"/>
              <a:gd name="T3" fmla="*/ 2147483646 h 17315"/>
              <a:gd name="T4" fmla="*/ 0 w 21600"/>
              <a:gd name="T5" fmla="*/ 2147483646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lnTo>
                  <a:pt x="12913" y="-1"/>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31" name="Arc 28">
            <a:extLst>
              <a:ext uri="{FF2B5EF4-FFF2-40B4-BE49-F238E27FC236}">
                <a16:creationId xmlns:a16="http://schemas.microsoft.com/office/drawing/2014/main" id="{2AE74796-2D3F-48E9-A293-C071F99E03DD}"/>
              </a:ext>
            </a:extLst>
          </p:cNvPr>
          <p:cNvSpPr>
            <a:spLocks/>
          </p:cNvSpPr>
          <p:nvPr/>
        </p:nvSpPr>
        <p:spPr bwMode="auto">
          <a:xfrm rot="3178077">
            <a:off x="5202758" y="4473658"/>
            <a:ext cx="504825" cy="331787"/>
          </a:xfrm>
          <a:custGeom>
            <a:avLst/>
            <a:gdLst>
              <a:gd name="T0" fmla="*/ 2147483646 w 21600"/>
              <a:gd name="T1" fmla="*/ 0 h 17315"/>
              <a:gd name="T2" fmla="*/ 2147483646 w 21600"/>
              <a:gd name="T3" fmla="*/ 2147483646 h 17315"/>
              <a:gd name="T4" fmla="*/ 0 w 21600"/>
              <a:gd name="T5" fmla="*/ 2147483646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lnTo>
                  <a:pt x="12913" y="-1"/>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32" name="Arc 29">
            <a:extLst>
              <a:ext uri="{FF2B5EF4-FFF2-40B4-BE49-F238E27FC236}">
                <a16:creationId xmlns:a16="http://schemas.microsoft.com/office/drawing/2014/main" id="{961ECD21-92E4-4E00-BBDC-CE3567091C8E}"/>
              </a:ext>
            </a:extLst>
          </p:cNvPr>
          <p:cNvSpPr>
            <a:spLocks/>
          </p:cNvSpPr>
          <p:nvPr/>
        </p:nvSpPr>
        <p:spPr bwMode="auto">
          <a:xfrm rot="3260608">
            <a:off x="5198789" y="4528426"/>
            <a:ext cx="431800" cy="260350"/>
          </a:xfrm>
          <a:custGeom>
            <a:avLst/>
            <a:gdLst>
              <a:gd name="T0" fmla="*/ 2062253171 w 21600"/>
              <a:gd name="T1" fmla="*/ 0 h 17315"/>
              <a:gd name="T2" fmla="*/ 2147483646 w 21600"/>
              <a:gd name="T3" fmla="*/ 885039985 h 17315"/>
              <a:gd name="T4" fmla="*/ 0 w 21600"/>
              <a:gd name="T5" fmla="*/ 885039985 h 17315"/>
              <a:gd name="T6" fmla="*/ 0 60000 65536"/>
              <a:gd name="T7" fmla="*/ 0 60000 65536"/>
              <a:gd name="T8" fmla="*/ 0 60000 65536"/>
              <a:gd name="T9" fmla="*/ 0 w 21600"/>
              <a:gd name="T10" fmla="*/ 0 h 17315"/>
              <a:gd name="T11" fmla="*/ 21600 w 21600"/>
              <a:gd name="T12" fmla="*/ 17315 h 17315"/>
            </a:gdLst>
            <a:ahLst/>
            <a:cxnLst>
              <a:cxn ang="T6">
                <a:pos x="T0" y="T1"/>
              </a:cxn>
              <a:cxn ang="T7">
                <a:pos x="T2" y="T3"/>
              </a:cxn>
              <a:cxn ang="T8">
                <a:pos x="T4" y="T5"/>
              </a:cxn>
            </a:cxnLst>
            <a:rect l="T9" t="T10" r="T11" b="T12"/>
            <a:pathLst>
              <a:path w="21600" h="17315" fill="none" extrusionOk="0">
                <a:moveTo>
                  <a:pt x="12913" y="-1"/>
                </a:moveTo>
                <a:cubicBezTo>
                  <a:pt x="18379" y="4076"/>
                  <a:pt x="21600" y="10495"/>
                  <a:pt x="21600" y="17315"/>
                </a:cubicBezTo>
              </a:path>
              <a:path w="21600" h="17315" stroke="0" extrusionOk="0">
                <a:moveTo>
                  <a:pt x="12913" y="-1"/>
                </a:moveTo>
                <a:cubicBezTo>
                  <a:pt x="18379" y="4076"/>
                  <a:pt x="21600" y="10495"/>
                  <a:pt x="21600" y="17315"/>
                </a:cubicBezTo>
                <a:lnTo>
                  <a:pt x="0" y="17315"/>
                </a:lnTo>
                <a:lnTo>
                  <a:pt x="12913" y="-1"/>
                </a:lnTo>
                <a:close/>
              </a:path>
            </a:pathLst>
          </a:custGeom>
          <a:noFill/>
          <a:ln w="127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33" name="AutoShape 30">
            <a:extLst>
              <a:ext uri="{FF2B5EF4-FFF2-40B4-BE49-F238E27FC236}">
                <a16:creationId xmlns:a16="http://schemas.microsoft.com/office/drawing/2014/main" id="{76A23275-EEF0-49BB-A3CB-0DFDD7B355DA}"/>
              </a:ext>
            </a:extLst>
          </p:cNvPr>
          <p:cNvSpPr>
            <a:spLocks noChangeArrowheads="1"/>
          </p:cNvSpPr>
          <p:nvPr/>
        </p:nvSpPr>
        <p:spPr bwMode="auto">
          <a:xfrm>
            <a:off x="5059089" y="4399839"/>
            <a:ext cx="360363" cy="287337"/>
          </a:xfrm>
          <a:prstGeom prst="lightningBolt">
            <a:avLst/>
          </a:prstGeom>
          <a:solidFill>
            <a:srgbClr val="FFFFFF"/>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tr-TR" altLang="tr-TR" sz="1800">
              <a:ea typeface="MS PGothic" panose="020B0600070205080204" pitchFamily="34" charset="-128"/>
            </a:endParaRPr>
          </a:p>
        </p:txBody>
      </p:sp>
      <p:pic>
        <p:nvPicPr>
          <p:cNvPr id="34" name="Picture 31" descr="#">
            <a:extLst>
              <a:ext uri="{FF2B5EF4-FFF2-40B4-BE49-F238E27FC236}">
                <a16:creationId xmlns:a16="http://schemas.microsoft.com/office/drawing/2014/main" id="{0EEC60FA-BD49-475E-BF88-C8CA77D8A2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3052" y="2886951"/>
            <a:ext cx="2089150" cy="16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Line 32">
            <a:extLst>
              <a:ext uri="{FF2B5EF4-FFF2-40B4-BE49-F238E27FC236}">
                <a16:creationId xmlns:a16="http://schemas.microsoft.com/office/drawing/2014/main" id="{7251FF3D-7412-45E5-AF50-CDCC05CA64DD}"/>
              </a:ext>
            </a:extLst>
          </p:cNvPr>
          <p:cNvSpPr>
            <a:spLocks noChangeShapeType="1"/>
          </p:cNvSpPr>
          <p:nvPr/>
        </p:nvSpPr>
        <p:spPr bwMode="auto">
          <a:xfrm flipV="1">
            <a:off x="6283052" y="4328401"/>
            <a:ext cx="288925" cy="35877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pic>
        <p:nvPicPr>
          <p:cNvPr id="36" name="Picture 6">
            <a:extLst>
              <a:ext uri="{FF2B5EF4-FFF2-40B4-BE49-F238E27FC236}">
                <a16:creationId xmlns:a16="http://schemas.microsoft.com/office/drawing/2014/main" id="{97592A23-EFB0-4269-BBA5-1591C85202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72202" y="4903076"/>
            <a:ext cx="444500"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Line 34">
            <a:extLst>
              <a:ext uri="{FF2B5EF4-FFF2-40B4-BE49-F238E27FC236}">
                <a16:creationId xmlns:a16="http://schemas.microsoft.com/office/drawing/2014/main" id="{80A991D0-D2FB-491F-86EE-E7A38263F658}"/>
              </a:ext>
            </a:extLst>
          </p:cNvPr>
          <p:cNvSpPr>
            <a:spLocks noChangeShapeType="1"/>
          </p:cNvSpPr>
          <p:nvPr/>
        </p:nvSpPr>
        <p:spPr bwMode="auto">
          <a:xfrm>
            <a:off x="7867377" y="4328401"/>
            <a:ext cx="215900" cy="2873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pic>
        <p:nvPicPr>
          <p:cNvPr id="38" name="Picture 35" descr="MC900411406[1]">
            <a:extLst>
              <a:ext uri="{FF2B5EF4-FFF2-40B4-BE49-F238E27FC236}">
                <a16:creationId xmlns:a16="http://schemas.microsoft.com/office/drawing/2014/main" id="{0ACD96EA-F307-4D2B-A60F-8B6BAAA26C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8102" y="2167814"/>
            <a:ext cx="425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Line 36">
            <a:extLst>
              <a:ext uri="{FF2B5EF4-FFF2-40B4-BE49-F238E27FC236}">
                <a16:creationId xmlns:a16="http://schemas.microsoft.com/office/drawing/2014/main" id="{604F811F-390D-4485-8353-42F98CCD7C18}"/>
              </a:ext>
            </a:extLst>
          </p:cNvPr>
          <p:cNvSpPr>
            <a:spLocks noChangeShapeType="1"/>
          </p:cNvSpPr>
          <p:nvPr/>
        </p:nvSpPr>
        <p:spPr bwMode="auto">
          <a:xfrm flipV="1">
            <a:off x="7867377" y="2599614"/>
            <a:ext cx="649287" cy="431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pic>
        <p:nvPicPr>
          <p:cNvPr id="40" name="Picture 37" descr="#">
            <a:extLst>
              <a:ext uri="{FF2B5EF4-FFF2-40B4-BE49-F238E27FC236}">
                <a16:creationId xmlns:a16="http://schemas.microsoft.com/office/drawing/2014/main" id="{F0C3FF96-DF90-462C-9847-8A4243FF98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4364" y="3102851"/>
            <a:ext cx="7143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Line 38">
            <a:extLst>
              <a:ext uri="{FF2B5EF4-FFF2-40B4-BE49-F238E27FC236}">
                <a16:creationId xmlns:a16="http://schemas.microsoft.com/office/drawing/2014/main" id="{5D87B5E7-5D8A-43E0-AEB3-79157BDCC44B}"/>
              </a:ext>
            </a:extLst>
          </p:cNvPr>
          <p:cNvSpPr>
            <a:spLocks noChangeShapeType="1"/>
          </p:cNvSpPr>
          <p:nvPr/>
        </p:nvSpPr>
        <p:spPr bwMode="auto">
          <a:xfrm flipV="1">
            <a:off x="8372202" y="3463214"/>
            <a:ext cx="719137" cy="730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42" name="Text Box 39">
            <a:extLst>
              <a:ext uri="{FF2B5EF4-FFF2-40B4-BE49-F238E27FC236}">
                <a16:creationId xmlns:a16="http://schemas.microsoft.com/office/drawing/2014/main" id="{C75FDA0E-33BC-4CEB-8211-CD12D0F11D17}"/>
              </a:ext>
            </a:extLst>
          </p:cNvPr>
          <p:cNvSpPr txBox="1">
            <a:spLocks noChangeArrowheads="1"/>
          </p:cNvSpPr>
          <p:nvPr/>
        </p:nvSpPr>
        <p:spPr bwMode="auto">
          <a:xfrm>
            <a:off x="6881539" y="3463214"/>
            <a:ext cx="9128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tr-TR" sz="1400">
                <a:latin typeface="Verdana" panose="020B0604030504040204" pitchFamily="34" charset="0"/>
                <a:ea typeface="MS PGothic" panose="020B0600070205080204" pitchFamily="34" charset="-128"/>
              </a:rPr>
              <a:t>Internet</a:t>
            </a:r>
          </a:p>
        </p:txBody>
      </p:sp>
    </p:spTree>
    <p:extLst>
      <p:ext uri="{BB962C8B-B14F-4D97-AF65-F5344CB8AC3E}">
        <p14:creationId xmlns:p14="http://schemas.microsoft.com/office/powerpoint/2010/main" val="1563954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DD36F5-A5EA-4DB2-A94E-5826BEF85BA2}"/>
              </a:ext>
            </a:extLst>
          </p:cNvPr>
          <p:cNvSpPr>
            <a:spLocks noGrp="1"/>
          </p:cNvSpPr>
          <p:nvPr>
            <p:ph type="title"/>
          </p:nvPr>
        </p:nvSpPr>
        <p:spPr/>
        <p:txBody>
          <a:bodyPr/>
          <a:lstStyle/>
          <a:p>
            <a:r>
              <a:rPr lang="tr-TR" altLang="en-US" dirty="0"/>
              <a:t>Nesnelere(</a:t>
            </a:r>
            <a:r>
              <a:rPr lang="en-US" altLang="en-US" dirty="0"/>
              <a:t>Things</a:t>
            </a:r>
            <a:r>
              <a:rPr lang="tr-TR" altLang="en-US" dirty="0"/>
              <a:t>) bağlanan Nesneler</a:t>
            </a:r>
            <a:br>
              <a:rPr lang="en-US" altLang="en-US" dirty="0"/>
            </a:br>
            <a:endParaRPr lang="en-GB" dirty="0"/>
          </a:p>
        </p:txBody>
      </p:sp>
      <p:sp>
        <p:nvSpPr>
          <p:cNvPr id="3" name="İçerik Yer Tutucusu 2">
            <a:extLst>
              <a:ext uri="{FF2B5EF4-FFF2-40B4-BE49-F238E27FC236}">
                <a16:creationId xmlns:a16="http://schemas.microsoft.com/office/drawing/2014/main" id="{7D8409E9-A769-4E71-A9FB-8051331921C7}"/>
              </a:ext>
            </a:extLst>
          </p:cNvPr>
          <p:cNvSpPr>
            <a:spLocks noGrp="1"/>
          </p:cNvSpPr>
          <p:nvPr>
            <p:ph idx="1"/>
          </p:nvPr>
        </p:nvSpPr>
        <p:spPr/>
        <p:txBody>
          <a:bodyPr/>
          <a:lstStyle/>
          <a:p>
            <a:endParaRPr lang="en-GB" dirty="0"/>
          </a:p>
        </p:txBody>
      </p:sp>
      <p:sp>
        <p:nvSpPr>
          <p:cNvPr id="4" name="Slide Number Placeholder 4">
            <a:extLst>
              <a:ext uri="{FF2B5EF4-FFF2-40B4-BE49-F238E27FC236}">
                <a16:creationId xmlns:a16="http://schemas.microsoft.com/office/drawing/2014/main" id="{807EBD7A-D10E-41EC-8D02-9D628AACA5E5}"/>
              </a:ext>
            </a:extLst>
          </p:cNvPr>
          <p:cNvSpPr>
            <a:spLocks noGrp="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F8B3C6-5365-46B5-97D8-5899470A3A7D}" type="slidenum">
              <a:rPr lang="en-GB" altLang="en-US" sz="1200">
                <a:solidFill>
                  <a:srgbClr val="898989"/>
                </a:solidFill>
                <a:ea typeface="MS PGothic" panose="020B0600070205080204" pitchFamily="34" charset="-128"/>
              </a:rPr>
              <a:pPr>
                <a:spcBef>
                  <a:spcPct val="0"/>
                </a:spcBef>
                <a:buFontTx/>
                <a:buNone/>
              </a:pPr>
              <a:t>21</a:t>
            </a:fld>
            <a:endParaRPr lang="en-GB" altLang="en-US" sz="1200">
              <a:solidFill>
                <a:srgbClr val="898989"/>
              </a:solidFill>
              <a:ea typeface="MS PGothic" panose="020B0600070205080204" pitchFamily="34" charset="-128"/>
            </a:endParaRPr>
          </a:p>
        </p:txBody>
      </p:sp>
      <p:pic>
        <p:nvPicPr>
          <p:cNvPr id="5" name="Picture 2" descr="#">
            <a:extLst>
              <a:ext uri="{FF2B5EF4-FFF2-40B4-BE49-F238E27FC236}">
                <a16:creationId xmlns:a16="http://schemas.microsoft.com/office/drawing/2014/main" id="{B363D815-7406-40E3-8BAC-EF02A6E842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763" y="3433763"/>
            <a:ext cx="477837"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F51485DE-C17A-4D1D-8BEE-95354FF791E4}"/>
              </a:ext>
            </a:extLst>
          </p:cNvPr>
          <p:cNvSpPr txBox="1">
            <a:spLocks noChangeArrowheads="1"/>
          </p:cNvSpPr>
          <p:nvPr/>
        </p:nvSpPr>
        <p:spPr>
          <a:xfrm>
            <a:off x="457200" y="274638"/>
            <a:ext cx="8229600" cy="114300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2400" b="0" kern="1200" cap="all">
                <a:solidFill>
                  <a:schemeClr val="bg1"/>
                </a:solidFill>
                <a:latin typeface="LST Forever" pitchFamily="50"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endParaRPr lang="en-US" altLang="en-US" dirty="0"/>
          </a:p>
        </p:txBody>
      </p:sp>
      <p:pic>
        <p:nvPicPr>
          <p:cNvPr id="7" name="Picture 4" descr="connected-car">
            <a:extLst>
              <a:ext uri="{FF2B5EF4-FFF2-40B4-BE49-F238E27FC236}">
                <a16:creationId xmlns:a16="http://schemas.microsoft.com/office/drawing/2014/main" id="{C14B8625-F33B-4C74-9611-E377863826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313" y="1428750"/>
            <a:ext cx="431482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rally-car by netalloy - ">
            <a:extLst>
              <a:ext uri="{FF2B5EF4-FFF2-40B4-BE49-F238E27FC236}">
                <a16:creationId xmlns:a16="http://schemas.microsoft.com/office/drawing/2014/main" id="{A577A46D-FACD-47D2-B832-41E054230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3644900"/>
            <a:ext cx="238125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Arc 6">
            <a:extLst>
              <a:ext uri="{FF2B5EF4-FFF2-40B4-BE49-F238E27FC236}">
                <a16:creationId xmlns:a16="http://schemas.microsoft.com/office/drawing/2014/main" id="{AEB1FA63-C801-4A28-A879-936F176FA4F7}"/>
              </a:ext>
            </a:extLst>
          </p:cNvPr>
          <p:cNvSpPr>
            <a:spLocks/>
          </p:cNvSpPr>
          <p:nvPr/>
        </p:nvSpPr>
        <p:spPr bwMode="auto">
          <a:xfrm>
            <a:off x="4572000" y="2349500"/>
            <a:ext cx="1728788" cy="1439863"/>
          </a:xfrm>
          <a:custGeom>
            <a:avLst/>
            <a:gdLst>
              <a:gd name="T0" fmla="*/ 0 w 21453"/>
              <a:gd name="T1" fmla="*/ 0 h 21600"/>
              <a:gd name="T2" fmla="*/ 2147483646 w 21453"/>
              <a:gd name="T3" fmla="*/ 2147483646 h 21600"/>
              <a:gd name="T4" fmla="*/ 0 w 21453"/>
              <a:gd name="T5" fmla="*/ 2147483646 h 21600"/>
              <a:gd name="T6" fmla="*/ 0 60000 65536"/>
              <a:gd name="T7" fmla="*/ 0 60000 65536"/>
              <a:gd name="T8" fmla="*/ 0 60000 65536"/>
              <a:gd name="T9" fmla="*/ 0 w 21453"/>
              <a:gd name="T10" fmla="*/ 0 h 21600"/>
              <a:gd name="T11" fmla="*/ 21453 w 21453"/>
              <a:gd name="T12" fmla="*/ 21600 h 21600"/>
            </a:gdLst>
            <a:ahLst/>
            <a:cxnLst>
              <a:cxn ang="T6">
                <a:pos x="T0" y="T1"/>
              </a:cxn>
              <a:cxn ang="T7">
                <a:pos x="T2" y="T3"/>
              </a:cxn>
              <a:cxn ang="T8">
                <a:pos x="T4" y="T5"/>
              </a:cxn>
            </a:cxnLst>
            <a:rect l="T9" t="T10" r="T11" b="T12"/>
            <a:pathLst>
              <a:path w="21453" h="21600" fill="none" extrusionOk="0">
                <a:moveTo>
                  <a:pt x="0" y="-1"/>
                </a:moveTo>
                <a:cubicBezTo>
                  <a:pt x="10954" y="-1"/>
                  <a:pt x="20175" y="8200"/>
                  <a:pt x="21452" y="19081"/>
                </a:cubicBezTo>
              </a:path>
              <a:path w="21453" h="21600" stroke="0" extrusionOk="0">
                <a:moveTo>
                  <a:pt x="0" y="-1"/>
                </a:moveTo>
                <a:cubicBezTo>
                  <a:pt x="10954" y="-1"/>
                  <a:pt x="20175" y="8200"/>
                  <a:pt x="21452" y="19081"/>
                </a:cubicBezTo>
                <a:lnTo>
                  <a:pt x="0" y="21600"/>
                </a:lnTo>
                <a:lnTo>
                  <a:pt x="0" y="-1"/>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pic>
        <p:nvPicPr>
          <p:cNvPr id="10" name="Picture 7" descr="Police car by liftarn - A SAAB 900 police car from the Swedish Road Administration (V�gverket).">
            <a:extLst>
              <a:ext uri="{FF2B5EF4-FFF2-40B4-BE49-F238E27FC236}">
                <a16:creationId xmlns:a16="http://schemas.microsoft.com/office/drawing/2014/main" id="{07C30544-530E-4022-84F5-005339AAA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4438" y="1928813"/>
            <a:ext cx="1296987"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Arc 8">
            <a:extLst>
              <a:ext uri="{FF2B5EF4-FFF2-40B4-BE49-F238E27FC236}">
                <a16:creationId xmlns:a16="http://schemas.microsoft.com/office/drawing/2014/main" id="{14107581-31C4-4228-918E-206D9800AE6A}"/>
              </a:ext>
            </a:extLst>
          </p:cNvPr>
          <p:cNvSpPr>
            <a:spLocks/>
          </p:cNvSpPr>
          <p:nvPr/>
        </p:nvSpPr>
        <p:spPr bwMode="auto">
          <a:xfrm rot="21450627" flipH="1">
            <a:off x="2411413" y="1989138"/>
            <a:ext cx="1368425" cy="144462"/>
          </a:xfrm>
          <a:custGeom>
            <a:avLst/>
            <a:gdLst>
              <a:gd name="T0" fmla="*/ 0 w 21600"/>
              <a:gd name="T1" fmla="*/ 0 h 21600"/>
              <a:gd name="T2" fmla="*/ 2147483646 w 21600"/>
              <a:gd name="T3" fmla="*/ 43216871 h 21600"/>
              <a:gd name="T4" fmla="*/ 0 w 21600"/>
              <a:gd name="T5" fmla="*/ 4321687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pic>
        <p:nvPicPr>
          <p:cNvPr id="12" name="Picture 9" descr="MC900332774[1]">
            <a:extLst>
              <a:ext uri="{FF2B5EF4-FFF2-40B4-BE49-F238E27FC236}">
                <a16:creationId xmlns:a16="http://schemas.microsoft.com/office/drawing/2014/main" id="{9ADFD022-6198-4D58-907D-A339CF3193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525" y="5300663"/>
            <a:ext cx="108108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MC900060378[1]">
            <a:extLst>
              <a:ext uri="{FF2B5EF4-FFF2-40B4-BE49-F238E27FC236}">
                <a16:creationId xmlns:a16="http://schemas.microsoft.com/office/drawing/2014/main" id="{D22BEE8A-72EC-4B5C-8829-1C485B8CCE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550" y="3860800"/>
            <a:ext cx="1008063"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rc 11">
            <a:extLst>
              <a:ext uri="{FF2B5EF4-FFF2-40B4-BE49-F238E27FC236}">
                <a16:creationId xmlns:a16="http://schemas.microsoft.com/office/drawing/2014/main" id="{2F9F2852-1469-4447-A22C-9B881188A7A6}"/>
              </a:ext>
            </a:extLst>
          </p:cNvPr>
          <p:cNvSpPr>
            <a:spLocks/>
          </p:cNvSpPr>
          <p:nvPr/>
        </p:nvSpPr>
        <p:spPr bwMode="auto">
          <a:xfrm flipV="1">
            <a:off x="1835150" y="2276475"/>
            <a:ext cx="2232025" cy="18732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15" name="Arc 12">
            <a:extLst>
              <a:ext uri="{FF2B5EF4-FFF2-40B4-BE49-F238E27FC236}">
                <a16:creationId xmlns:a16="http://schemas.microsoft.com/office/drawing/2014/main" id="{B8995BCD-17D2-45A7-B181-230D703D1D2C}"/>
              </a:ext>
            </a:extLst>
          </p:cNvPr>
          <p:cNvSpPr>
            <a:spLocks/>
          </p:cNvSpPr>
          <p:nvPr/>
        </p:nvSpPr>
        <p:spPr bwMode="auto">
          <a:xfrm rot="10800000" flipH="1">
            <a:off x="1979613" y="2420938"/>
            <a:ext cx="2447925" cy="381635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16" name="Text Box 13">
            <a:extLst>
              <a:ext uri="{FF2B5EF4-FFF2-40B4-BE49-F238E27FC236}">
                <a16:creationId xmlns:a16="http://schemas.microsoft.com/office/drawing/2014/main" id="{B51D37FD-01F0-41AA-A9D7-EF2C01338BF6}"/>
              </a:ext>
            </a:extLst>
          </p:cNvPr>
          <p:cNvSpPr txBox="1">
            <a:spLocks noChangeArrowheads="1"/>
          </p:cNvSpPr>
          <p:nvPr/>
        </p:nvSpPr>
        <p:spPr bwMode="auto">
          <a:xfrm>
            <a:off x="4214813" y="5445125"/>
            <a:ext cx="3319462"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tr-TR" sz="1800">
                <a:latin typeface="Arial" panose="020B0604020202020204" pitchFamily="34" charset="0"/>
                <a:ea typeface="MS PGothic" panose="020B0600070205080204" pitchFamily="34" charset="-128"/>
              </a:rPr>
              <a:t>- </a:t>
            </a:r>
            <a:r>
              <a:rPr lang="en-US" altLang="tr-TR" sz="1600">
                <a:latin typeface="Verdana" panose="020B0604030504040204" pitchFamily="34" charset="0"/>
                <a:ea typeface="MS PGothic" panose="020B0600070205080204" pitchFamily="34" charset="-128"/>
              </a:rPr>
              <a:t>Complex and heterogeneous </a:t>
            </a:r>
          </a:p>
          <a:p>
            <a:pPr eaLnBrk="1" hangingPunct="1">
              <a:spcBef>
                <a:spcPct val="0"/>
              </a:spcBef>
              <a:buFontTx/>
              <a:buNone/>
            </a:pPr>
            <a:r>
              <a:rPr lang="en-US" altLang="tr-TR" sz="1600">
                <a:latin typeface="Verdana" panose="020B0604030504040204" pitchFamily="34" charset="0"/>
                <a:ea typeface="MS PGothic" panose="020B0600070205080204" pitchFamily="34" charset="-128"/>
              </a:rPr>
              <a:t>resources and networks </a:t>
            </a:r>
          </a:p>
        </p:txBody>
      </p:sp>
      <p:sp>
        <p:nvSpPr>
          <p:cNvPr id="17" name="Arc 14">
            <a:extLst>
              <a:ext uri="{FF2B5EF4-FFF2-40B4-BE49-F238E27FC236}">
                <a16:creationId xmlns:a16="http://schemas.microsoft.com/office/drawing/2014/main" id="{00F78E19-874F-4A02-9745-4BC1D9433FA0}"/>
              </a:ext>
            </a:extLst>
          </p:cNvPr>
          <p:cNvSpPr>
            <a:spLocks/>
          </p:cNvSpPr>
          <p:nvPr/>
        </p:nvSpPr>
        <p:spPr bwMode="auto">
          <a:xfrm flipV="1">
            <a:off x="6443663" y="2349500"/>
            <a:ext cx="720725" cy="12954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lnTo>
                  <a:pt x="0" y="-1"/>
                </a:lnTo>
                <a:close/>
              </a:path>
            </a:pathLst>
          </a:custGeom>
          <a:noFill/>
          <a:ln w="15875">
            <a:solidFill>
              <a:schemeClr val="bg2"/>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Tree>
    <p:extLst>
      <p:ext uri="{BB962C8B-B14F-4D97-AF65-F5344CB8AC3E}">
        <p14:creationId xmlns:p14="http://schemas.microsoft.com/office/powerpoint/2010/main" val="4081323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984F9C1-5B5B-44FD-8D38-EB6B97955E77}"/>
              </a:ext>
            </a:extLst>
          </p:cNvPr>
          <p:cNvSpPr>
            <a:spLocks noGrp="1"/>
          </p:cNvSpPr>
          <p:nvPr>
            <p:ph type="title"/>
          </p:nvPr>
        </p:nvSpPr>
        <p:spPr/>
        <p:txBody>
          <a:bodyPr/>
          <a:lstStyle/>
          <a:p>
            <a:r>
              <a:rPr lang="en-GB" altLang="en-US" dirty="0"/>
              <a:t>Wireless Sensor Networks (WSN)</a:t>
            </a:r>
            <a:br>
              <a:rPr lang="en-GB" altLang="en-US" dirty="0"/>
            </a:br>
            <a:endParaRPr lang="en-GB" dirty="0"/>
          </a:p>
        </p:txBody>
      </p:sp>
      <p:sp>
        <p:nvSpPr>
          <p:cNvPr id="3" name="İçerik Yer Tutucusu 2">
            <a:extLst>
              <a:ext uri="{FF2B5EF4-FFF2-40B4-BE49-F238E27FC236}">
                <a16:creationId xmlns:a16="http://schemas.microsoft.com/office/drawing/2014/main" id="{5AD33B32-D132-40FA-ABD1-622F6A7A7CED}"/>
              </a:ext>
            </a:extLst>
          </p:cNvPr>
          <p:cNvSpPr>
            <a:spLocks noGrp="1"/>
          </p:cNvSpPr>
          <p:nvPr>
            <p:ph idx="1"/>
          </p:nvPr>
        </p:nvSpPr>
        <p:spPr/>
        <p:txBody>
          <a:bodyPr/>
          <a:lstStyle/>
          <a:p>
            <a:endParaRPr lang="en-GB" dirty="0"/>
          </a:p>
        </p:txBody>
      </p:sp>
      <p:sp>
        <p:nvSpPr>
          <p:cNvPr id="4" name="Slide Number Placeholder 5">
            <a:extLst>
              <a:ext uri="{FF2B5EF4-FFF2-40B4-BE49-F238E27FC236}">
                <a16:creationId xmlns:a16="http://schemas.microsoft.com/office/drawing/2014/main" id="{AA313C8C-8910-4B13-9A61-9F3C2697EAC5}"/>
              </a:ext>
            </a:extLst>
          </p:cNvPr>
          <p:cNvSpPr>
            <a:spLocks noGrp="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DE07F40-7EFA-446C-8DE4-3F4B324BF073}" type="slidenum">
              <a:rPr lang="en-GB" altLang="en-US" sz="1200">
                <a:solidFill>
                  <a:srgbClr val="898989"/>
                </a:solidFill>
                <a:ea typeface="MS PGothic" panose="020B0600070205080204" pitchFamily="34" charset="-128"/>
              </a:rPr>
              <a:pPr>
                <a:spcBef>
                  <a:spcPct val="0"/>
                </a:spcBef>
                <a:buFontTx/>
                <a:buNone/>
              </a:pPr>
              <a:t>22</a:t>
            </a:fld>
            <a:endParaRPr lang="en-GB" altLang="en-US" sz="1200">
              <a:solidFill>
                <a:srgbClr val="898989"/>
              </a:solidFill>
              <a:ea typeface="MS PGothic" panose="020B0600070205080204" pitchFamily="34" charset="-128"/>
            </a:endParaRPr>
          </a:p>
        </p:txBody>
      </p:sp>
      <p:sp>
        <p:nvSpPr>
          <p:cNvPr id="5" name="Rectangle 2">
            <a:extLst>
              <a:ext uri="{FF2B5EF4-FFF2-40B4-BE49-F238E27FC236}">
                <a16:creationId xmlns:a16="http://schemas.microsoft.com/office/drawing/2014/main" id="{DA16C90A-84A6-4369-815C-57CD4C78C648}"/>
              </a:ext>
            </a:extLst>
          </p:cNvPr>
          <p:cNvSpPr txBox="1">
            <a:spLocks/>
          </p:cNvSpPr>
          <p:nvPr/>
        </p:nvSpPr>
        <p:spPr>
          <a:xfrm>
            <a:off x="457200" y="274638"/>
            <a:ext cx="82296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bg1"/>
                </a:solidFill>
                <a:latin typeface="LST Forever" pitchFamily="50"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altLang="en-US" dirty="0"/>
          </a:p>
        </p:txBody>
      </p:sp>
      <p:pic>
        <p:nvPicPr>
          <p:cNvPr id="6" name="Picture 3" descr="#">
            <a:extLst>
              <a:ext uri="{FF2B5EF4-FFF2-40B4-BE49-F238E27FC236}">
                <a16:creationId xmlns:a16="http://schemas.microsoft.com/office/drawing/2014/main" id="{09738E70-F1A0-447F-BDFC-76157B7460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32845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
            <a:extLst>
              <a:ext uri="{FF2B5EF4-FFF2-40B4-BE49-F238E27FC236}">
                <a16:creationId xmlns:a16="http://schemas.microsoft.com/office/drawing/2014/main" id="{3D19E791-742E-4823-B674-F1C945043A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349500"/>
            <a:ext cx="4095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
            <a:extLst>
              <a:ext uri="{FF2B5EF4-FFF2-40B4-BE49-F238E27FC236}">
                <a16:creationId xmlns:a16="http://schemas.microsoft.com/office/drawing/2014/main" id="{1DB8CA98-412F-404D-9D06-E053BFCE4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3425" y="35004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
            <a:extLst>
              <a:ext uri="{FF2B5EF4-FFF2-40B4-BE49-F238E27FC236}">
                <a16:creationId xmlns:a16="http://schemas.microsoft.com/office/drawing/2014/main" id="{44A8FA5D-FFFF-4735-8A8D-02F1F7082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3068638"/>
            <a:ext cx="409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
            <a:extLst>
              <a:ext uri="{FF2B5EF4-FFF2-40B4-BE49-F238E27FC236}">
                <a16:creationId xmlns:a16="http://schemas.microsoft.com/office/drawing/2014/main" id="{26A4EFF1-40D5-4D6D-AD79-04A87F9EA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2492375"/>
            <a:ext cx="4095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descr="#">
            <a:extLst>
              <a:ext uri="{FF2B5EF4-FFF2-40B4-BE49-F238E27FC236}">
                <a16:creationId xmlns:a16="http://schemas.microsoft.com/office/drawing/2014/main" id="{EC494270-BCA9-43B7-8021-CAB3B0C2C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400" y="4508500"/>
            <a:ext cx="576263"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descr="#">
            <a:extLst>
              <a:ext uri="{FF2B5EF4-FFF2-40B4-BE49-F238E27FC236}">
                <a16:creationId xmlns:a16="http://schemas.microsoft.com/office/drawing/2014/main" id="{214553BA-D16B-422F-8F3C-D8C7FFE83C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989138"/>
            <a:ext cx="4254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descr="#">
            <a:extLst>
              <a:ext uri="{FF2B5EF4-FFF2-40B4-BE49-F238E27FC236}">
                <a16:creationId xmlns:a16="http://schemas.microsoft.com/office/drawing/2014/main" id="{55413698-7B75-4F73-AB73-7BCE6006CC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1628775"/>
            <a:ext cx="4476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11">
            <a:extLst>
              <a:ext uri="{FF2B5EF4-FFF2-40B4-BE49-F238E27FC236}">
                <a16:creationId xmlns:a16="http://schemas.microsoft.com/office/drawing/2014/main" id="{245F055D-1F61-4DF1-B270-3DAB02876622}"/>
              </a:ext>
            </a:extLst>
          </p:cNvPr>
          <p:cNvSpPr>
            <a:spLocks noChangeShapeType="1"/>
          </p:cNvSpPr>
          <p:nvPr/>
        </p:nvSpPr>
        <p:spPr bwMode="auto">
          <a:xfrm>
            <a:off x="827088" y="2781300"/>
            <a:ext cx="215900" cy="7191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5" name="Line 12">
            <a:extLst>
              <a:ext uri="{FF2B5EF4-FFF2-40B4-BE49-F238E27FC236}">
                <a16:creationId xmlns:a16="http://schemas.microsoft.com/office/drawing/2014/main" id="{2217254C-E52E-4534-893D-5D2124464CB6}"/>
              </a:ext>
            </a:extLst>
          </p:cNvPr>
          <p:cNvSpPr>
            <a:spLocks noChangeShapeType="1"/>
          </p:cNvSpPr>
          <p:nvPr/>
        </p:nvSpPr>
        <p:spPr bwMode="auto">
          <a:xfrm>
            <a:off x="1187450" y="3716338"/>
            <a:ext cx="865188" cy="1444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16" name="Oval 13">
            <a:extLst>
              <a:ext uri="{FF2B5EF4-FFF2-40B4-BE49-F238E27FC236}">
                <a16:creationId xmlns:a16="http://schemas.microsoft.com/office/drawing/2014/main" id="{2F5276FA-696A-4F6E-9F25-8DD852EC61B2}"/>
              </a:ext>
            </a:extLst>
          </p:cNvPr>
          <p:cNvSpPr>
            <a:spLocks noChangeArrowheads="1"/>
          </p:cNvSpPr>
          <p:nvPr/>
        </p:nvSpPr>
        <p:spPr bwMode="auto">
          <a:xfrm>
            <a:off x="4789488" y="3232150"/>
            <a:ext cx="719137" cy="358775"/>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tr-TR" sz="1000">
                <a:latin typeface="Verdana" panose="020B0604030504040204" pitchFamily="34" charset="0"/>
                <a:ea typeface="MS PGothic" panose="020B0600070205080204" pitchFamily="34" charset="-128"/>
              </a:rPr>
              <a:t>Sink</a:t>
            </a:r>
          </a:p>
          <a:p>
            <a:pPr eaLnBrk="1" hangingPunct="1">
              <a:spcBef>
                <a:spcPct val="0"/>
              </a:spcBef>
              <a:buFontTx/>
              <a:buNone/>
            </a:pPr>
            <a:r>
              <a:rPr lang="en-GB" altLang="tr-TR" sz="1000">
                <a:latin typeface="Verdana" panose="020B0604030504040204" pitchFamily="34" charset="0"/>
                <a:ea typeface="MS PGothic" panose="020B0600070205080204" pitchFamily="34" charset="-128"/>
              </a:rPr>
              <a:t>node</a:t>
            </a:r>
          </a:p>
        </p:txBody>
      </p:sp>
      <p:sp>
        <p:nvSpPr>
          <p:cNvPr id="17" name="Rectangle 14">
            <a:extLst>
              <a:ext uri="{FF2B5EF4-FFF2-40B4-BE49-F238E27FC236}">
                <a16:creationId xmlns:a16="http://schemas.microsoft.com/office/drawing/2014/main" id="{C7093C3E-283A-4525-8EDF-5EA96F95BC96}"/>
              </a:ext>
            </a:extLst>
          </p:cNvPr>
          <p:cNvSpPr>
            <a:spLocks noChangeArrowheads="1"/>
          </p:cNvSpPr>
          <p:nvPr/>
        </p:nvSpPr>
        <p:spPr bwMode="auto">
          <a:xfrm>
            <a:off x="6084888" y="3286125"/>
            <a:ext cx="647700" cy="2873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tr-TR" sz="900">
                <a:latin typeface="Verdana" panose="020B0604030504040204" pitchFamily="34" charset="0"/>
                <a:ea typeface="MS PGothic" panose="020B0600070205080204" pitchFamily="34" charset="-128"/>
              </a:rPr>
              <a:t>Gateway</a:t>
            </a:r>
          </a:p>
        </p:txBody>
      </p:sp>
      <p:pic>
        <p:nvPicPr>
          <p:cNvPr id="18" name="Picture 15" descr="http://openclipart.org/image/800px/svg_to_png/14729/gabe_anguiano_Cloud.png">
            <a:extLst>
              <a:ext uri="{FF2B5EF4-FFF2-40B4-BE49-F238E27FC236}">
                <a16:creationId xmlns:a16="http://schemas.microsoft.com/office/drawing/2014/main" id="{DA3727D4-9C5B-4DDA-BBDA-98F954D4F3A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388" y="1557338"/>
            <a:ext cx="17272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Line 16">
            <a:extLst>
              <a:ext uri="{FF2B5EF4-FFF2-40B4-BE49-F238E27FC236}">
                <a16:creationId xmlns:a16="http://schemas.microsoft.com/office/drawing/2014/main" id="{49D4F455-D15F-4EB4-B6F7-305608D8E68F}"/>
              </a:ext>
            </a:extLst>
          </p:cNvPr>
          <p:cNvSpPr>
            <a:spLocks noChangeShapeType="1"/>
          </p:cNvSpPr>
          <p:nvPr/>
        </p:nvSpPr>
        <p:spPr bwMode="auto">
          <a:xfrm>
            <a:off x="6300788" y="2852738"/>
            <a:ext cx="142875" cy="288925"/>
          </a:xfrm>
          <a:prstGeom prst="line">
            <a:avLst/>
          </a:prstGeom>
          <a:noFill/>
          <a:ln w="9525">
            <a:solidFill>
              <a:schemeClr val="tx1"/>
            </a:solidFill>
            <a:round/>
            <a:headEnd type="triangle" w="med" len="med"/>
            <a:tailEnd type="triangle" w="med" len="med"/>
          </a:ln>
          <a:effectLst>
            <a:prstShdw prst="shdw17" dist="17961" dir="2700000">
              <a:srgbClr val="808080">
                <a:alpha val="50000"/>
              </a:srgbClr>
            </a:prstShdw>
          </a:effectLst>
          <a:extLst>
            <a:ext uri="{909E8E84-426E-40DD-AFC4-6F175D3DCCD1}">
              <a14:hiddenFill xmlns:a14="http://schemas.microsoft.com/office/drawing/2010/main">
                <a:noFill/>
              </a14:hiddenFill>
            </a:ext>
          </a:extLst>
        </p:spPr>
        <p:txBody>
          <a:bodyPr/>
          <a:lstStyle/>
          <a:p>
            <a:endParaRPr lang="en-GB"/>
          </a:p>
        </p:txBody>
      </p:sp>
      <p:sp>
        <p:nvSpPr>
          <p:cNvPr id="20" name="Line 17">
            <a:extLst>
              <a:ext uri="{FF2B5EF4-FFF2-40B4-BE49-F238E27FC236}">
                <a16:creationId xmlns:a16="http://schemas.microsoft.com/office/drawing/2014/main" id="{12E34882-EC3F-41B0-9384-A1E04654D3FB}"/>
              </a:ext>
            </a:extLst>
          </p:cNvPr>
          <p:cNvSpPr>
            <a:spLocks noChangeShapeType="1"/>
          </p:cNvSpPr>
          <p:nvPr/>
        </p:nvSpPr>
        <p:spPr bwMode="auto">
          <a:xfrm>
            <a:off x="4067175" y="3429000"/>
            <a:ext cx="649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1" name="Line 18">
            <a:extLst>
              <a:ext uri="{FF2B5EF4-FFF2-40B4-BE49-F238E27FC236}">
                <a16:creationId xmlns:a16="http://schemas.microsoft.com/office/drawing/2014/main" id="{CBBD6348-6774-4B17-9FEA-73A372B1B6CF}"/>
              </a:ext>
            </a:extLst>
          </p:cNvPr>
          <p:cNvSpPr>
            <a:spLocks noChangeShapeType="1"/>
          </p:cNvSpPr>
          <p:nvPr/>
        </p:nvSpPr>
        <p:spPr bwMode="auto">
          <a:xfrm>
            <a:off x="5545138" y="3429000"/>
            <a:ext cx="50323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2" name="Line 19">
            <a:extLst>
              <a:ext uri="{FF2B5EF4-FFF2-40B4-BE49-F238E27FC236}">
                <a16:creationId xmlns:a16="http://schemas.microsoft.com/office/drawing/2014/main" id="{FF381027-62FA-422E-B803-EADCAA200BF6}"/>
              </a:ext>
            </a:extLst>
          </p:cNvPr>
          <p:cNvSpPr>
            <a:spLocks noChangeShapeType="1"/>
          </p:cNvSpPr>
          <p:nvPr/>
        </p:nvSpPr>
        <p:spPr bwMode="auto">
          <a:xfrm>
            <a:off x="2484438" y="2924175"/>
            <a:ext cx="1079500" cy="4333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3" name="Line 20">
            <a:extLst>
              <a:ext uri="{FF2B5EF4-FFF2-40B4-BE49-F238E27FC236}">
                <a16:creationId xmlns:a16="http://schemas.microsoft.com/office/drawing/2014/main" id="{E3C8FCA1-6B20-4C73-A2CD-F1457475FD93}"/>
              </a:ext>
            </a:extLst>
          </p:cNvPr>
          <p:cNvSpPr>
            <a:spLocks noChangeShapeType="1"/>
          </p:cNvSpPr>
          <p:nvPr/>
        </p:nvSpPr>
        <p:spPr bwMode="auto">
          <a:xfrm flipV="1">
            <a:off x="1258888" y="2924175"/>
            <a:ext cx="865187" cy="576263"/>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4" name="Line 21">
            <a:extLst>
              <a:ext uri="{FF2B5EF4-FFF2-40B4-BE49-F238E27FC236}">
                <a16:creationId xmlns:a16="http://schemas.microsoft.com/office/drawing/2014/main" id="{E301D42D-A404-4B0F-BB0E-730E5DB4507D}"/>
              </a:ext>
            </a:extLst>
          </p:cNvPr>
          <p:cNvSpPr>
            <a:spLocks noChangeShapeType="1"/>
          </p:cNvSpPr>
          <p:nvPr/>
        </p:nvSpPr>
        <p:spPr bwMode="auto">
          <a:xfrm flipH="1">
            <a:off x="2124075" y="3068638"/>
            <a:ext cx="144463" cy="647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5" name="Line 22">
            <a:extLst>
              <a:ext uri="{FF2B5EF4-FFF2-40B4-BE49-F238E27FC236}">
                <a16:creationId xmlns:a16="http://schemas.microsoft.com/office/drawing/2014/main" id="{9CB19F6B-814D-4964-9D8C-4F05686C567B}"/>
              </a:ext>
            </a:extLst>
          </p:cNvPr>
          <p:cNvSpPr>
            <a:spLocks noChangeShapeType="1"/>
          </p:cNvSpPr>
          <p:nvPr/>
        </p:nvSpPr>
        <p:spPr bwMode="auto">
          <a:xfrm flipV="1">
            <a:off x="2411413" y="3500438"/>
            <a:ext cx="1008062" cy="2889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6" name="Line 23">
            <a:extLst>
              <a:ext uri="{FF2B5EF4-FFF2-40B4-BE49-F238E27FC236}">
                <a16:creationId xmlns:a16="http://schemas.microsoft.com/office/drawing/2014/main" id="{8CC3ACCD-A196-48EF-9380-D4FAC632AC7F}"/>
              </a:ext>
            </a:extLst>
          </p:cNvPr>
          <p:cNvSpPr>
            <a:spLocks noChangeShapeType="1"/>
          </p:cNvSpPr>
          <p:nvPr/>
        </p:nvSpPr>
        <p:spPr bwMode="auto">
          <a:xfrm flipV="1">
            <a:off x="1908175" y="4005263"/>
            <a:ext cx="287338" cy="57626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pic>
        <p:nvPicPr>
          <p:cNvPr id="27" name="Picture 24" descr="#">
            <a:extLst>
              <a:ext uri="{FF2B5EF4-FFF2-40B4-BE49-F238E27FC236}">
                <a16:creationId xmlns:a16="http://schemas.microsoft.com/office/drawing/2014/main" id="{B0D41BD9-3579-4E9A-BECB-30BF587553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213" y="4365625"/>
            <a:ext cx="57626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Line 25">
            <a:extLst>
              <a:ext uri="{FF2B5EF4-FFF2-40B4-BE49-F238E27FC236}">
                <a16:creationId xmlns:a16="http://schemas.microsoft.com/office/drawing/2014/main" id="{79EC1C01-AFBF-4884-AEAE-1EB36DDDC3FF}"/>
              </a:ext>
            </a:extLst>
          </p:cNvPr>
          <p:cNvSpPr>
            <a:spLocks noChangeShapeType="1"/>
          </p:cNvSpPr>
          <p:nvPr/>
        </p:nvSpPr>
        <p:spPr bwMode="auto">
          <a:xfrm>
            <a:off x="2195513" y="4724400"/>
            <a:ext cx="720725"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29" name="Line 26">
            <a:extLst>
              <a:ext uri="{FF2B5EF4-FFF2-40B4-BE49-F238E27FC236}">
                <a16:creationId xmlns:a16="http://schemas.microsoft.com/office/drawing/2014/main" id="{7B52A28A-2F33-4F05-A89C-D588B1EABB19}"/>
              </a:ext>
            </a:extLst>
          </p:cNvPr>
          <p:cNvSpPr>
            <a:spLocks noChangeShapeType="1"/>
          </p:cNvSpPr>
          <p:nvPr/>
        </p:nvSpPr>
        <p:spPr bwMode="auto">
          <a:xfrm flipV="1">
            <a:off x="3492500" y="3573463"/>
            <a:ext cx="1295400" cy="93503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0" name="Line 27">
            <a:extLst>
              <a:ext uri="{FF2B5EF4-FFF2-40B4-BE49-F238E27FC236}">
                <a16:creationId xmlns:a16="http://schemas.microsoft.com/office/drawing/2014/main" id="{FCD41DB2-A6F3-4C7A-AF68-4168D4602979}"/>
              </a:ext>
            </a:extLst>
          </p:cNvPr>
          <p:cNvSpPr>
            <a:spLocks noChangeShapeType="1"/>
          </p:cNvSpPr>
          <p:nvPr/>
        </p:nvSpPr>
        <p:spPr bwMode="auto">
          <a:xfrm>
            <a:off x="3203575" y="2060575"/>
            <a:ext cx="360363" cy="2159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1" name="Line 28">
            <a:extLst>
              <a:ext uri="{FF2B5EF4-FFF2-40B4-BE49-F238E27FC236}">
                <a16:creationId xmlns:a16="http://schemas.microsoft.com/office/drawing/2014/main" id="{1E8A4CA3-2046-40F1-95F1-355CF3DA730C}"/>
              </a:ext>
            </a:extLst>
          </p:cNvPr>
          <p:cNvSpPr>
            <a:spLocks noChangeShapeType="1"/>
          </p:cNvSpPr>
          <p:nvPr/>
        </p:nvSpPr>
        <p:spPr bwMode="auto">
          <a:xfrm>
            <a:off x="2771775" y="2349500"/>
            <a:ext cx="792163" cy="7143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2" name="Line 29">
            <a:extLst>
              <a:ext uri="{FF2B5EF4-FFF2-40B4-BE49-F238E27FC236}">
                <a16:creationId xmlns:a16="http://schemas.microsoft.com/office/drawing/2014/main" id="{52E161D3-6EB5-4003-9B3C-A9F667D5AA82}"/>
              </a:ext>
            </a:extLst>
          </p:cNvPr>
          <p:cNvSpPr>
            <a:spLocks noChangeShapeType="1"/>
          </p:cNvSpPr>
          <p:nvPr/>
        </p:nvSpPr>
        <p:spPr bwMode="auto">
          <a:xfrm>
            <a:off x="4356100" y="2349500"/>
            <a:ext cx="64928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3" name="Text Box 30">
            <a:extLst>
              <a:ext uri="{FF2B5EF4-FFF2-40B4-BE49-F238E27FC236}">
                <a16:creationId xmlns:a16="http://schemas.microsoft.com/office/drawing/2014/main" id="{DF265C06-8A60-4459-AA02-AE4E3EC206BF}"/>
              </a:ext>
            </a:extLst>
          </p:cNvPr>
          <p:cNvSpPr txBox="1">
            <a:spLocks noChangeArrowheads="1"/>
          </p:cNvSpPr>
          <p:nvPr/>
        </p:nvSpPr>
        <p:spPr bwMode="auto">
          <a:xfrm>
            <a:off x="5364163" y="2060575"/>
            <a:ext cx="1042987" cy="3968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000">
                <a:latin typeface="Verdana" panose="020B0604030504040204" pitchFamily="34" charset="0"/>
                <a:ea typeface="MS PGothic" panose="020B0600070205080204" pitchFamily="34" charset="-128"/>
              </a:rPr>
              <a:t>Core network</a:t>
            </a:r>
          </a:p>
          <a:p>
            <a:pPr eaLnBrk="1" hangingPunct="1">
              <a:spcBef>
                <a:spcPct val="0"/>
              </a:spcBef>
              <a:buFontTx/>
              <a:buNone/>
            </a:pPr>
            <a:r>
              <a:rPr lang="en-GB" altLang="en-US" sz="1000">
                <a:latin typeface="Verdana" panose="020B0604030504040204" pitchFamily="34" charset="0"/>
                <a:ea typeface="MS PGothic" panose="020B0600070205080204" pitchFamily="34" charset="-128"/>
              </a:rPr>
              <a:t>e.g. Internet</a:t>
            </a:r>
          </a:p>
        </p:txBody>
      </p:sp>
      <p:sp>
        <p:nvSpPr>
          <p:cNvPr id="34" name="Rectangle 31">
            <a:extLst>
              <a:ext uri="{FF2B5EF4-FFF2-40B4-BE49-F238E27FC236}">
                <a16:creationId xmlns:a16="http://schemas.microsoft.com/office/drawing/2014/main" id="{19C99873-C027-4BC3-971F-E99E75419A68}"/>
              </a:ext>
            </a:extLst>
          </p:cNvPr>
          <p:cNvSpPr>
            <a:spLocks noChangeArrowheads="1"/>
          </p:cNvSpPr>
          <p:nvPr/>
        </p:nvSpPr>
        <p:spPr bwMode="auto">
          <a:xfrm>
            <a:off x="3635375" y="2205038"/>
            <a:ext cx="647700" cy="2873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tr-TR" sz="900">
                <a:latin typeface="Verdana" panose="020B0604030504040204" pitchFamily="34" charset="0"/>
                <a:ea typeface="MS PGothic" panose="020B0600070205080204" pitchFamily="34" charset="-128"/>
              </a:rPr>
              <a:t>Gateway</a:t>
            </a:r>
          </a:p>
        </p:txBody>
      </p:sp>
      <p:sp>
        <p:nvSpPr>
          <p:cNvPr id="35" name="Line 32">
            <a:extLst>
              <a:ext uri="{FF2B5EF4-FFF2-40B4-BE49-F238E27FC236}">
                <a16:creationId xmlns:a16="http://schemas.microsoft.com/office/drawing/2014/main" id="{2553A843-1BE2-47D1-991B-09500F516ED1}"/>
              </a:ext>
            </a:extLst>
          </p:cNvPr>
          <p:cNvSpPr>
            <a:spLocks noChangeShapeType="1"/>
          </p:cNvSpPr>
          <p:nvPr/>
        </p:nvSpPr>
        <p:spPr bwMode="auto">
          <a:xfrm flipV="1">
            <a:off x="6804025" y="1916113"/>
            <a:ext cx="576263"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sp>
        <p:nvSpPr>
          <p:cNvPr id="36" name="Line 33">
            <a:extLst>
              <a:ext uri="{FF2B5EF4-FFF2-40B4-BE49-F238E27FC236}">
                <a16:creationId xmlns:a16="http://schemas.microsoft.com/office/drawing/2014/main" id="{A6C75C5A-399A-479E-9467-57322D9BC47C}"/>
              </a:ext>
            </a:extLst>
          </p:cNvPr>
          <p:cNvSpPr>
            <a:spLocks noChangeShapeType="1"/>
          </p:cNvSpPr>
          <p:nvPr/>
        </p:nvSpPr>
        <p:spPr bwMode="auto">
          <a:xfrm>
            <a:off x="6804025" y="2351088"/>
            <a:ext cx="576263" cy="1412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a:p>
        </p:txBody>
      </p:sp>
      <p:pic>
        <p:nvPicPr>
          <p:cNvPr id="37" name="Picture 34" descr="#">
            <a:extLst>
              <a:ext uri="{FF2B5EF4-FFF2-40B4-BE49-F238E27FC236}">
                <a16:creationId xmlns:a16="http://schemas.microsoft.com/office/drawing/2014/main" id="{0F2B59B6-0DD9-426C-886F-8FE9BD675D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51725" y="1412875"/>
            <a:ext cx="641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Group 35">
            <a:extLst>
              <a:ext uri="{FF2B5EF4-FFF2-40B4-BE49-F238E27FC236}">
                <a16:creationId xmlns:a16="http://schemas.microsoft.com/office/drawing/2014/main" id="{76BF340F-4759-44B9-868A-1E2EDF4735C7}"/>
              </a:ext>
            </a:extLst>
          </p:cNvPr>
          <p:cNvGrpSpPr>
            <a:grpSpLocks/>
          </p:cNvGrpSpPr>
          <p:nvPr/>
        </p:nvGrpSpPr>
        <p:grpSpPr bwMode="auto">
          <a:xfrm>
            <a:off x="7524750" y="2420938"/>
            <a:ext cx="752475" cy="936625"/>
            <a:chOff x="4422" y="2659"/>
            <a:chExt cx="565" cy="726"/>
          </a:xfrm>
        </p:grpSpPr>
        <p:pic>
          <p:nvPicPr>
            <p:cNvPr id="39" name="Picture 36" descr="#">
              <a:extLst>
                <a:ext uri="{FF2B5EF4-FFF2-40B4-BE49-F238E27FC236}">
                  <a16:creationId xmlns:a16="http://schemas.microsoft.com/office/drawing/2014/main" id="{E56B8349-64C0-4979-BE74-6C76977713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2" y="2659"/>
              <a:ext cx="565" cy="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7" descr="#">
              <a:extLst>
                <a:ext uri="{FF2B5EF4-FFF2-40B4-BE49-F238E27FC236}">
                  <a16:creationId xmlns:a16="http://schemas.microsoft.com/office/drawing/2014/main" id="{F6077600-13A4-4B72-A32A-C355D49CE9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9" y="2795"/>
              <a:ext cx="217"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Text Box 38">
            <a:extLst>
              <a:ext uri="{FF2B5EF4-FFF2-40B4-BE49-F238E27FC236}">
                <a16:creationId xmlns:a16="http://schemas.microsoft.com/office/drawing/2014/main" id="{3A23DAE4-ECBF-4812-AEC5-FAB0ECC6137E}"/>
              </a:ext>
            </a:extLst>
          </p:cNvPr>
          <p:cNvSpPr txBox="1">
            <a:spLocks noChangeArrowheads="1"/>
          </p:cNvSpPr>
          <p:nvPr/>
        </p:nvSpPr>
        <p:spPr bwMode="auto">
          <a:xfrm>
            <a:off x="8101013" y="1628775"/>
            <a:ext cx="760412"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000">
                <a:latin typeface="Verdana" panose="020B0604030504040204" pitchFamily="34" charset="0"/>
                <a:ea typeface="MS PGothic" panose="020B0600070205080204" pitchFamily="34" charset="-128"/>
              </a:rPr>
              <a:t>End-user</a:t>
            </a:r>
          </a:p>
        </p:txBody>
      </p:sp>
      <p:sp>
        <p:nvSpPr>
          <p:cNvPr id="42" name="Text Box 39">
            <a:extLst>
              <a:ext uri="{FF2B5EF4-FFF2-40B4-BE49-F238E27FC236}">
                <a16:creationId xmlns:a16="http://schemas.microsoft.com/office/drawing/2014/main" id="{E479EB79-E3A7-41E3-BA9D-E86B2341C1CF}"/>
              </a:ext>
            </a:extLst>
          </p:cNvPr>
          <p:cNvSpPr txBox="1">
            <a:spLocks noChangeArrowheads="1"/>
          </p:cNvSpPr>
          <p:nvPr/>
        </p:nvSpPr>
        <p:spPr bwMode="auto">
          <a:xfrm>
            <a:off x="7451725" y="3357563"/>
            <a:ext cx="1376363" cy="244475"/>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000">
                <a:latin typeface="Verdana" panose="020B0604030504040204" pitchFamily="34" charset="0"/>
                <a:ea typeface="MS PGothic" panose="020B0600070205080204" pitchFamily="34" charset="-128"/>
              </a:rPr>
              <a:t>Computer services</a:t>
            </a:r>
          </a:p>
        </p:txBody>
      </p:sp>
      <p:sp>
        <p:nvSpPr>
          <p:cNvPr id="43" name="Text Box 40">
            <a:extLst>
              <a:ext uri="{FF2B5EF4-FFF2-40B4-BE49-F238E27FC236}">
                <a16:creationId xmlns:a16="http://schemas.microsoft.com/office/drawing/2014/main" id="{EE83C2B1-3623-4E78-8B04-73F6BC25907C}"/>
              </a:ext>
            </a:extLst>
          </p:cNvPr>
          <p:cNvSpPr txBox="1">
            <a:spLocks noChangeArrowheads="1"/>
          </p:cNvSpPr>
          <p:nvPr/>
        </p:nvSpPr>
        <p:spPr bwMode="auto">
          <a:xfrm>
            <a:off x="6357938" y="4429125"/>
            <a:ext cx="2489200" cy="615950"/>
          </a:xfrm>
          <a:prstGeom prst="rect">
            <a:avLst/>
          </a:prstGeom>
          <a:noFill/>
          <a:ln>
            <a:noFill/>
          </a:ln>
          <a:effectLst>
            <a:prstShdw prst="shdw17" dist="17961" dir="2700000">
              <a:srgbClr val="999999">
                <a:alpha val="50000"/>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GB" altLang="en-US" sz="1800">
                <a:ea typeface="MS PGothic" panose="020B0600070205080204" pitchFamily="34" charset="-128"/>
              </a:rPr>
              <a:t> </a:t>
            </a:r>
            <a:r>
              <a:rPr lang="tr-TR" altLang="en-US" sz="1600">
                <a:ea typeface="MS PGothic" panose="020B0600070205080204" pitchFamily="34" charset="-128"/>
              </a:rPr>
              <a:t>Düşük güçte çalışırlar</a:t>
            </a:r>
            <a:endParaRPr lang="en-GB" altLang="en-US" sz="1600">
              <a:ea typeface="MS PGothic" panose="020B0600070205080204" pitchFamily="34" charset="-128"/>
            </a:endParaRPr>
          </a:p>
          <a:p>
            <a:pPr eaLnBrk="1" hangingPunct="1">
              <a:spcBef>
                <a:spcPct val="0"/>
              </a:spcBef>
              <a:buFontTx/>
              <a:buChar char="-"/>
            </a:pPr>
            <a:r>
              <a:rPr lang="en-GB" altLang="en-US" sz="1600">
                <a:ea typeface="MS PGothic" panose="020B0600070205080204" pitchFamily="34" charset="-128"/>
              </a:rPr>
              <a:t> </a:t>
            </a:r>
            <a:r>
              <a:rPr lang="tr-TR" altLang="en-US" sz="1600">
                <a:ea typeface="MS PGothic" panose="020B0600070205080204" pitchFamily="34" charset="-128"/>
              </a:rPr>
              <a:t>Birden çok sensör bağlanır</a:t>
            </a:r>
            <a:endParaRPr lang="en-GB" altLang="en-US" sz="1600">
              <a:ea typeface="MS PGothic" panose="020B0600070205080204" pitchFamily="34" charset="-128"/>
            </a:endParaRPr>
          </a:p>
        </p:txBody>
      </p:sp>
    </p:spTree>
    <p:extLst>
      <p:ext uri="{BB962C8B-B14F-4D97-AF65-F5344CB8AC3E}">
        <p14:creationId xmlns:p14="http://schemas.microsoft.com/office/powerpoint/2010/main" val="3360820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730D22-89F9-41E2-945E-001E3D64747E}"/>
              </a:ext>
            </a:extLst>
          </p:cNvPr>
          <p:cNvSpPr>
            <a:spLocks noGrp="1"/>
          </p:cNvSpPr>
          <p:nvPr>
            <p:ph type="title"/>
          </p:nvPr>
        </p:nvSpPr>
        <p:spPr/>
        <p:txBody>
          <a:bodyPr/>
          <a:lstStyle/>
          <a:p>
            <a:r>
              <a:rPr lang="tr-TR" altLang="en-US" dirty="0" err="1"/>
              <a:t>Internete</a:t>
            </a:r>
            <a:r>
              <a:rPr lang="tr-TR" altLang="en-US" dirty="0"/>
              <a:t> Bağlanan Akıllı Sistemler</a:t>
            </a:r>
            <a:endParaRPr lang="en-GB" dirty="0"/>
          </a:p>
        </p:txBody>
      </p:sp>
      <p:sp>
        <p:nvSpPr>
          <p:cNvPr id="3" name="İçerik Yer Tutucusu 2">
            <a:extLst>
              <a:ext uri="{FF2B5EF4-FFF2-40B4-BE49-F238E27FC236}">
                <a16:creationId xmlns:a16="http://schemas.microsoft.com/office/drawing/2014/main" id="{95B58873-1630-4E8B-BE76-3067FF50A6D8}"/>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23FE4517-AE5F-4220-AC41-DFCC25EA285E}"/>
              </a:ext>
            </a:extLst>
          </p:cNvPr>
          <p:cNvSpPr txBox="1">
            <a:spLocks/>
          </p:cNvSpPr>
          <p:nvPr/>
        </p:nvSpPr>
        <p:spPr>
          <a:xfrm>
            <a:off x="457200" y="274638"/>
            <a:ext cx="82296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bg1"/>
                </a:solidFill>
                <a:latin typeface="LST Forever" pitchFamily="50"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altLang="en-US" dirty="0"/>
          </a:p>
        </p:txBody>
      </p:sp>
      <p:sp>
        <p:nvSpPr>
          <p:cNvPr id="5" name="Slide Number Placeholder 3">
            <a:extLst>
              <a:ext uri="{FF2B5EF4-FFF2-40B4-BE49-F238E27FC236}">
                <a16:creationId xmlns:a16="http://schemas.microsoft.com/office/drawing/2014/main" id="{DB31EA5F-BCED-44BC-936B-99548C238ECB}"/>
              </a:ext>
            </a:extLst>
          </p:cNvPr>
          <p:cNvSpPr>
            <a:spLocks noGrp="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3014BB5D-C37A-40DD-9219-BF06A6876797}" type="slidenum">
              <a:rPr lang="en-GB" altLang="en-US" sz="1200">
                <a:solidFill>
                  <a:srgbClr val="898989"/>
                </a:solidFill>
              </a:rPr>
              <a:pPr>
                <a:spcBef>
                  <a:spcPct val="0"/>
                </a:spcBef>
                <a:buFontTx/>
                <a:buNone/>
              </a:pPr>
              <a:t>23</a:t>
            </a:fld>
            <a:endParaRPr lang="en-GB" altLang="en-US" sz="1200">
              <a:solidFill>
                <a:srgbClr val="898989"/>
              </a:solidFill>
            </a:endParaRPr>
          </a:p>
        </p:txBody>
      </p:sp>
      <p:pic>
        <p:nvPicPr>
          <p:cNvPr id="6" name="Picture 2" descr="http://blog.trentonsystems.com/wp-content/uploads/2013/07/Intel-Internet-of-Things-Infographic.jpg">
            <a:extLst>
              <a:ext uri="{FF2B5EF4-FFF2-40B4-BE49-F238E27FC236}">
                <a16:creationId xmlns:a16="http://schemas.microsoft.com/office/drawing/2014/main" id="{7F7A3912-454C-401D-BC4F-F7C05044C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6" y="1554163"/>
            <a:ext cx="8667750" cy="511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4">
            <a:extLst>
              <a:ext uri="{FF2B5EF4-FFF2-40B4-BE49-F238E27FC236}">
                <a16:creationId xmlns:a16="http://schemas.microsoft.com/office/drawing/2014/main" id="{867B5CD2-4743-4D1E-B078-97056D11BA4E}"/>
              </a:ext>
            </a:extLst>
          </p:cNvPr>
          <p:cNvSpPr txBox="1">
            <a:spLocks noChangeArrowheads="1"/>
          </p:cNvSpPr>
          <p:nvPr/>
        </p:nvSpPr>
        <p:spPr bwMode="auto">
          <a:xfrm>
            <a:off x="34925" y="6669088"/>
            <a:ext cx="4043363"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700"/>
              <a:t>Source: http://blog.trentonsystems.com/internet-of-things-crosses-business-personal-boundaries/</a:t>
            </a:r>
          </a:p>
        </p:txBody>
      </p:sp>
    </p:spTree>
    <p:extLst>
      <p:ext uri="{BB962C8B-B14F-4D97-AF65-F5344CB8AC3E}">
        <p14:creationId xmlns:p14="http://schemas.microsoft.com/office/powerpoint/2010/main" val="2118706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24404E-0E73-43B5-A7CB-5AB376B49C55}"/>
              </a:ext>
            </a:extLst>
          </p:cNvPr>
          <p:cNvSpPr>
            <a:spLocks noGrp="1"/>
          </p:cNvSpPr>
          <p:nvPr>
            <p:ph type="title"/>
          </p:nvPr>
        </p:nvSpPr>
        <p:spPr/>
        <p:txBody>
          <a:bodyPr/>
          <a:lstStyle/>
          <a:p>
            <a:r>
              <a:rPr lang="en-GB" altLang="en-US" dirty="0"/>
              <a:t>Technology trend</a:t>
            </a:r>
            <a:endParaRPr lang="en-GB" dirty="0"/>
          </a:p>
        </p:txBody>
      </p:sp>
      <p:pic>
        <p:nvPicPr>
          <p:cNvPr id="4" name="Picture 4" descr="http://upload.wikimedia.org/wikipedia/commons/5/5a/Internet_of_Things.png">
            <a:extLst>
              <a:ext uri="{FF2B5EF4-FFF2-40B4-BE49-F238E27FC236}">
                <a16:creationId xmlns:a16="http://schemas.microsoft.com/office/drawing/2014/main" id="{84F2C685-E4C5-49FB-8EA6-D90222BDD1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1255" y="1840486"/>
            <a:ext cx="7399283" cy="451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4319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1B8785-B9D3-458C-9258-FA997482976E}"/>
              </a:ext>
            </a:extLst>
          </p:cNvPr>
          <p:cNvSpPr>
            <a:spLocks noGrp="1"/>
          </p:cNvSpPr>
          <p:nvPr>
            <p:ph type="title"/>
          </p:nvPr>
        </p:nvSpPr>
        <p:spPr/>
        <p:txBody>
          <a:bodyPr/>
          <a:lstStyle/>
          <a:p>
            <a:r>
              <a:rPr lang="en-GB" altLang="en-US" dirty="0"/>
              <a:t>Internet Connected devices</a:t>
            </a:r>
            <a:br>
              <a:rPr lang="en-GB" altLang="en-US" dirty="0"/>
            </a:br>
            <a:endParaRPr lang="en-GB" dirty="0"/>
          </a:p>
        </p:txBody>
      </p:sp>
      <p:sp>
        <p:nvSpPr>
          <p:cNvPr id="3" name="İçerik Yer Tutucusu 2">
            <a:extLst>
              <a:ext uri="{FF2B5EF4-FFF2-40B4-BE49-F238E27FC236}">
                <a16:creationId xmlns:a16="http://schemas.microsoft.com/office/drawing/2014/main" id="{EC047436-E5EA-4F29-9AE1-8F0DE53AC11B}"/>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FF6996E4-8FF2-45E5-81A5-EB7363CCFCFD}"/>
              </a:ext>
            </a:extLst>
          </p:cNvPr>
          <p:cNvSpPr txBox="1">
            <a:spLocks/>
          </p:cNvSpPr>
          <p:nvPr/>
        </p:nvSpPr>
        <p:spPr>
          <a:xfrm>
            <a:off x="457200" y="274638"/>
            <a:ext cx="82296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bg1"/>
                </a:solidFill>
                <a:latin typeface="LST Forever" pitchFamily="50"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altLang="en-US" dirty="0"/>
          </a:p>
        </p:txBody>
      </p:sp>
      <p:sp>
        <p:nvSpPr>
          <p:cNvPr id="5" name="Slide Number Placeholder 3">
            <a:extLst>
              <a:ext uri="{FF2B5EF4-FFF2-40B4-BE49-F238E27FC236}">
                <a16:creationId xmlns:a16="http://schemas.microsoft.com/office/drawing/2014/main" id="{17E8690B-4029-4366-92E4-28D4457C7CA5}"/>
              </a:ext>
            </a:extLst>
          </p:cNvPr>
          <p:cNvSpPr>
            <a:spLocks noGrp="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FCDD0102-0FF2-4308-9386-E56F6B718207}" type="slidenum">
              <a:rPr lang="en-GB" altLang="en-US" sz="1200">
                <a:solidFill>
                  <a:srgbClr val="898989"/>
                </a:solidFill>
              </a:rPr>
              <a:pPr>
                <a:spcBef>
                  <a:spcPct val="0"/>
                </a:spcBef>
                <a:buFontTx/>
                <a:buNone/>
              </a:pPr>
              <a:t>25</a:t>
            </a:fld>
            <a:endParaRPr lang="en-GB" altLang="en-US" sz="1200">
              <a:solidFill>
                <a:srgbClr val="898989"/>
              </a:solidFill>
            </a:endParaRPr>
          </a:p>
        </p:txBody>
      </p:sp>
      <p:pic>
        <p:nvPicPr>
          <p:cNvPr id="6" name="Picture 4">
            <a:extLst>
              <a:ext uri="{FF2B5EF4-FFF2-40B4-BE49-F238E27FC236}">
                <a16:creationId xmlns:a16="http://schemas.microsoft.com/office/drawing/2014/main" id="{D40DB14C-E521-42DC-97E9-0832696BEF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8638" y="1919288"/>
            <a:ext cx="8086725"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5">
            <a:extLst>
              <a:ext uri="{FF2B5EF4-FFF2-40B4-BE49-F238E27FC236}">
                <a16:creationId xmlns:a16="http://schemas.microsoft.com/office/drawing/2014/main" id="{04F61D44-233D-4464-A2F4-C13331D36628}"/>
              </a:ext>
            </a:extLst>
          </p:cNvPr>
          <p:cNvSpPr txBox="1">
            <a:spLocks noChangeArrowheads="1"/>
          </p:cNvSpPr>
          <p:nvPr/>
        </p:nvSpPr>
        <p:spPr bwMode="auto">
          <a:xfrm>
            <a:off x="179388" y="6526213"/>
            <a:ext cx="70675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800"/>
              <a:t>Source: Siemens, http://www.siemens.com/innovation/apps/pof_microsite/_pof-fall-2012/_html_en/facts-and-forecasts-growth-market-of-the-future.html</a:t>
            </a:r>
          </a:p>
        </p:txBody>
      </p:sp>
    </p:spTree>
    <p:extLst>
      <p:ext uri="{BB962C8B-B14F-4D97-AF65-F5344CB8AC3E}">
        <p14:creationId xmlns:p14="http://schemas.microsoft.com/office/powerpoint/2010/main" val="2218037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73A305-1BCF-4119-B6EF-190595559B98}"/>
              </a:ext>
            </a:extLst>
          </p:cNvPr>
          <p:cNvSpPr>
            <a:spLocks noGrp="1"/>
          </p:cNvSpPr>
          <p:nvPr>
            <p:ph type="title"/>
          </p:nvPr>
        </p:nvSpPr>
        <p:spPr/>
        <p:txBody>
          <a:bodyPr/>
          <a:lstStyle/>
          <a:p>
            <a:r>
              <a:rPr lang="en-GB" altLang="en-US" dirty="0"/>
              <a:t>Hardware Platform</a:t>
            </a:r>
            <a:br>
              <a:rPr lang="en-GB" altLang="en-US" dirty="0"/>
            </a:br>
            <a:endParaRPr lang="en-GB" dirty="0"/>
          </a:p>
        </p:txBody>
      </p:sp>
      <p:sp>
        <p:nvSpPr>
          <p:cNvPr id="3" name="İçerik Yer Tutucusu 2">
            <a:extLst>
              <a:ext uri="{FF2B5EF4-FFF2-40B4-BE49-F238E27FC236}">
                <a16:creationId xmlns:a16="http://schemas.microsoft.com/office/drawing/2014/main" id="{D09ABBC8-6684-40EB-A5FB-32FAB82A5037}"/>
              </a:ext>
            </a:extLst>
          </p:cNvPr>
          <p:cNvSpPr>
            <a:spLocks noGrp="1"/>
          </p:cNvSpPr>
          <p:nvPr>
            <p:ph idx="1"/>
          </p:nvPr>
        </p:nvSpPr>
        <p:spPr/>
        <p:txBody>
          <a:bodyPr/>
          <a:lstStyle/>
          <a:p>
            <a:endParaRPr lang="en-GB" dirty="0"/>
          </a:p>
        </p:txBody>
      </p:sp>
      <p:sp>
        <p:nvSpPr>
          <p:cNvPr id="4" name="Title 1">
            <a:extLst>
              <a:ext uri="{FF2B5EF4-FFF2-40B4-BE49-F238E27FC236}">
                <a16:creationId xmlns:a16="http://schemas.microsoft.com/office/drawing/2014/main" id="{9CF41656-5ED2-4AC3-89A2-0E51FB57F4D1}"/>
              </a:ext>
            </a:extLst>
          </p:cNvPr>
          <p:cNvSpPr txBox="1">
            <a:spLocks/>
          </p:cNvSpPr>
          <p:nvPr/>
        </p:nvSpPr>
        <p:spPr>
          <a:xfrm>
            <a:off x="457200" y="274638"/>
            <a:ext cx="8229600" cy="654050"/>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2400" b="0" kern="1200" cap="all">
                <a:solidFill>
                  <a:schemeClr val="bg1"/>
                </a:solidFill>
                <a:latin typeface="LST Forever" pitchFamily="50"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endParaRPr lang="en-GB" altLang="en-US" dirty="0"/>
          </a:p>
        </p:txBody>
      </p:sp>
      <p:sp>
        <p:nvSpPr>
          <p:cNvPr id="5" name="Slide Number Placeholder 3">
            <a:extLst>
              <a:ext uri="{FF2B5EF4-FFF2-40B4-BE49-F238E27FC236}">
                <a16:creationId xmlns:a16="http://schemas.microsoft.com/office/drawing/2014/main" id="{195CCAEA-6106-44B2-968D-5FF08125D5F7}"/>
              </a:ext>
            </a:extLst>
          </p:cNvPr>
          <p:cNvSpPr>
            <a:spLocks noGrp="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E5F5B8F-2864-49AA-BDAD-ECC5BC2D8F41}" type="slidenum">
              <a:rPr lang="en-GB" altLang="en-US" sz="1200">
                <a:solidFill>
                  <a:srgbClr val="898989"/>
                </a:solidFill>
              </a:rPr>
              <a:pPr>
                <a:spcBef>
                  <a:spcPct val="0"/>
                </a:spcBef>
                <a:buFontTx/>
                <a:buNone/>
              </a:pPr>
              <a:t>26</a:t>
            </a:fld>
            <a:endParaRPr lang="en-GB" altLang="en-US" sz="1200">
              <a:solidFill>
                <a:srgbClr val="898989"/>
              </a:solidFill>
            </a:endParaRPr>
          </a:p>
        </p:txBody>
      </p:sp>
      <p:sp>
        <p:nvSpPr>
          <p:cNvPr id="6" name="Cloud 14">
            <a:extLst>
              <a:ext uri="{FF2B5EF4-FFF2-40B4-BE49-F238E27FC236}">
                <a16:creationId xmlns:a16="http://schemas.microsoft.com/office/drawing/2014/main" id="{51F616A5-31DE-4A8F-AF1B-BF9EB5A15EA9}"/>
              </a:ext>
            </a:extLst>
          </p:cNvPr>
          <p:cNvSpPr/>
          <p:nvPr/>
        </p:nvSpPr>
        <p:spPr>
          <a:xfrm>
            <a:off x="2268538" y="4292600"/>
            <a:ext cx="3254375" cy="1944688"/>
          </a:xfrm>
          <a:prstGeom prst="cloud">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a:solidFill>
                  <a:srgbClr val="0000FF"/>
                </a:solidFill>
              </a:rPr>
              <a:t>The Internet</a:t>
            </a:r>
            <a:endParaRPr lang="en-US" altLang="en-US">
              <a:solidFill>
                <a:srgbClr val="0000FF"/>
              </a:solidFill>
            </a:endParaRPr>
          </a:p>
        </p:txBody>
      </p:sp>
      <p:sp>
        <p:nvSpPr>
          <p:cNvPr id="7" name="Oval 6">
            <a:extLst>
              <a:ext uri="{FF2B5EF4-FFF2-40B4-BE49-F238E27FC236}">
                <a16:creationId xmlns:a16="http://schemas.microsoft.com/office/drawing/2014/main" id="{973319D4-5A0B-4265-B4AB-DFD6300DE196}"/>
              </a:ext>
            </a:extLst>
          </p:cNvPr>
          <p:cNvSpPr/>
          <p:nvPr/>
        </p:nvSpPr>
        <p:spPr>
          <a:xfrm>
            <a:off x="2576513" y="2887663"/>
            <a:ext cx="2641600" cy="1446212"/>
          </a:xfrm>
          <a:prstGeom prst="ellipse">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a:solidFill>
                  <a:srgbClr val="0000FF"/>
                </a:solidFill>
              </a:rPr>
              <a:t>Network</a:t>
            </a:r>
            <a:endParaRPr lang="en-US" altLang="en-US">
              <a:solidFill>
                <a:srgbClr val="0000FF"/>
              </a:solidFill>
            </a:endParaRPr>
          </a:p>
        </p:txBody>
      </p:sp>
      <p:grpSp>
        <p:nvGrpSpPr>
          <p:cNvPr id="8" name="Group 13">
            <a:extLst>
              <a:ext uri="{FF2B5EF4-FFF2-40B4-BE49-F238E27FC236}">
                <a16:creationId xmlns:a16="http://schemas.microsoft.com/office/drawing/2014/main" id="{613971E4-AAB4-4F28-9389-C6A0C2E5A1D7}"/>
              </a:ext>
            </a:extLst>
          </p:cNvPr>
          <p:cNvGrpSpPr>
            <a:grpSpLocks/>
          </p:cNvGrpSpPr>
          <p:nvPr/>
        </p:nvGrpSpPr>
        <p:grpSpPr bwMode="auto">
          <a:xfrm>
            <a:off x="2946400" y="1431925"/>
            <a:ext cx="1897063" cy="1781175"/>
            <a:chOff x="1287153" y="1699310"/>
            <a:chExt cx="1897062" cy="1781175"/>
          </a:xfrm>
        </p:grpSpPr>
        <p:sp>
          <p:nvSpPr>
            <p:cNvPr id="9" name="Rectangle 6">
              <a:extLst>
                <a:ext uri="{FF2B5EF4-FFF2-40B4-BE49-F238E27FC236}">
                  <a16:creationId xmlns:a16="http://schemas.microsoft.com/office/drawing/2014/main" id="{BAD73E82-9FCE-461F-A2B6-5D97F98C18E7}"/>
                </a:ext>
              </a:extLst>
            </p:cNvPr>
            <p:cNvSpPr/>
            <p:nvPr/>
          </p:nvSpPr>
          <p:spPr bwMode="auto">
            <a:xfrm>
              <a:off x="1287153" y="1699310"/>
              <a:ext cx="1897062" cy="178117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a:solidFill>
                    <a:srgbClr val="0000FF"/>
                  </a:solidFill>
                </a:rPr>
                <a:t>“Thing”</a:t>
              </a:r>
            </a:p>
          </p:txBody>
        </p:sp>
        <p:sp>
          <p:nvSpPr>
            <p:cNvPr id="10" name="Rectangle 1">
              <a:extLst>
                <a:ext uri="{FF2B5EF4-FFF2-40B4-BE49-F238E27FC236}">
                  <a16:creationId xmlns:a16="http://schemas.microsoft.com/office/drawing/2014/main" id="{57F37D16-876C-479D-819B-FA14791F51C6}"/>
                </a:ext>
              </a:extLst>
            </p:cNvPr>
            <p:cNvSpPr/>
            <p:nvPr/>
          </p:nvSpPr>
          <p:spPr bwMode="auto">
            <a:xfrm>
              <a:off x="1418916" y="1777098"/>
              <a:ext cx="1676399" cy="617537"/>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a:solidFill>
                    <a:srgbClr val="0000FF"/>
                  </a:solidFill>
                </a:rPr>
                <a:t>Sensors &amp; Actuators</a:t>
              </a:r>
              <a:endParaRPr lang="en-US" altLang="en-US" sz="1400">
                <a:solidFill>
                  <a:srgbClr val="0000FF"/>
                </a:solidFill>
              </a:endParaRPr>
            </a:p>
          </p:txBody>
        </p:sp>
        <p:sp>
          <p:nvSpPr>
            <p:cNvPr id="11" name="Rectangle 7">
              <a:extLst>
                <a:ext uri="{FF2B5EF4-FFF2-40B4-BE49-F238E27FC236}">
                  <a16:creationId xmlns:a16="http://schemas.microsoft.com/office/drawing/2014/main" id="{1F20F6C0-CB7A-4F84-A604-EBF265929C23}"/>
                </a:ext>
              </a:extLst>
            </p:cNvPr>
            <p:cNvSpPr/>
            <p:nvPr/>
          </p:nvSpPr>
          <p:spPr bwMode="auto">
            <a:xfrm>
              <a:off x="1398278" y="2934385"/>
              <a:ext cx="1674812" cy="441325"/>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a:solidFill>
                    <a:srgbClr val="0000FF"/>
                  </a:solidFill>
                </a:rPr>
                <a:t>Communications</a:t>
              </a:r>
              <a:endParaRPr lang="en-US" altLang="en-US" sz="1400">
                <a:solidFill>
                  <a:srgbClr val="0000FF"/>
                </a:solidFill>
              </a:endParaRPr>
            </a:p>
          </p:txBody>
        </p:sp>
      </p:grpSp>
      <p:sp>
        <p:nvSpPr>
          <p:cNvPr id="12" name="TextBox 5">
            <a:extLst>
              <a:ext uri="{FF2B5EF4-FFF2-40B4-BE49-F238E27FC236}">
                <a16:creationId xmlns:a16="http://schemas.microsoft.com/office/drawing/2014/main" id="{363D5C08-AA21-46F9-9A8E-658DFF70F4B4}"/>
              </a:ext>
            </a:extLst>
          </p:cNvPr>
          <p:cNvSpPr txBox="1">
            <a:spLocks noChangeArrowheads="1"/>
          </p:cNvSpPr>
          <p:nvPr/>
        </p:nvSpPr>
        <p:spPr bwMode="auto">
          <a:xfrm>
            <a:off x="2717800" y="971550"/>
            <a:ext cx="2286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solidFill>
                  <a:srgbClr val="0000FF"/>
                </a:solidFill>
                <a:latin typeface="Verdana" panose="020B0604030504040204" pitchFamily="34" charset="0"/>
              </a:rPr>
              <a:t>User/Environment</a:t>
            </a:r>
            <a:endParaRPr lang="en-US" altLang="en-US" sz="1800">
              <a:solidFill>
                <a:srgbClr val="0000FF"/>
              </a:solidFill>
              <a:latin typeface="Verdana" panose="020B0604030504040204" pitchFamily="34" charset="0"/>
            </a:endParaRPr>
          </a:p>
        </p:txBody>
      </p:sp>
      <p:sp>
        <p:nvSpPr>
          <p:cNvPr id="13" name="Rectangle 15">
            <a:extLst>
              <a:ext uri="{FF2B5EF4-FFF2-40B4-BE49-F238E27FC236}">
                <a16:creationId xmlns:a16="http://schemas.microsoft.com/office/drawing/2014/main" id="{0DC4689C-7974-4C46-924D-78A706F83524}"/>
              </a:ext>
            </a:extLst>
          </p:cNvPr>
          <p:cNvSpPr/>
          <p:nvPr/>
        </p:nvSpPr>
        <p:spPr>
          <a:xfrm>
            <a:off x="3351213" y="5805488"/>
            <a:ext cx="1223962" cy="6477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a:solidFill>
                  <a:srgbClr val="0000FF"/>
                </a:solidFill>
              </a:rPr>
              <a:t>Servers</a:t>
            </a:r>
            <a:endParaRPr lang="en-US" altLang="en-US">
              <a:solidFill>
                <a:srgbClr val="0000FF"/>
              </a:solidFill>
            </a:endParaRPr>
          </a:p>
        </p:txBody>
      </p:sp>
      <p:sp>
        <p:nvSpPr>
          <p:cNvPr id="14" name="Oval 13">
            <a:extLst>
              <a:ext uri="{FF2B5EF4-FFF2-40B4-BE49-F238E27FC236}">
                <a16:creationId xmlns:a16="http://schemas.microsoft.com/office/drawing/2014/main" id="{7D183D19-4B77-47E0-B5EE-4B2CBBDE73BB}"/>
              </a:ext>
            </a:extLst>
          </p:cNvPr>
          <p:cNvSpPr/>
          <p:nvPr/>
        </p:nvSpPr>
        <p:spPr>
          <a:xfrm>
            <a:off x="5724525" y="3286125"/>
            <a:ext cx="2879725" cy="1285875"/>
          </a:xfrm>
          <a:prstGeom prst="ellipse">
            <a:avLst/>
          </a:prstGeom>
          <a:solidFill>
            <a:srgbClr val="D0BA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tLang="en-US">
              <a:solidFill>
                <a:srgbClr val="FFFFFF"/>
              </a:solidFill>
            </a:endParaRPr>
          </a:p>
        </p:txBody>
      </p:sp>
      <p:pic>
        <p:nvPicPr>
          <p:cNvPr id="15" name="Picture 28">
            <a:extLst>
              <a:ext uri="{FF2B5EF4-FFF2-40B4-BE49-F238E27FC236}">
                <a16:creationId xmlns:a16="http://schemas.microsoft.com/office/drawing/2014/main" id="{4E0B853F-95FB-4415-8C5E-586C152136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307138" y="3635375"/>
            <a:ext cx="3778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8">
            <a:extLst>
              <a:ext uri="{FF2B5EF4-FFF2-40B4-BE49-F238E27FC236}">
                <a16:creationId xmlns:a16="http://schemas.microsoft.com/office/drawing/2014/main" id="{8BE4686C-7620-4BD0-AF49-C3B4C626A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961188" y="3922713"/>
            <a:ext cx="377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8">
            <a:extLst>
              <a:ext uri="{FF2B5EF4-FFF2-40B4-BE49-F238E27FC236}">
                <a16:creationId xmlns:a16="http://schemas.microsoft.com/office/drawing/2014/main" id="{31EF9038-8ABC-43DF-BA94-0E4B1D183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7810500" y="4067175"/>
            <a:ext cx="3778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8">
            <a:extLst>
              <a:ext uri="{FF2B5EF4-FFF2-40B4-BE49-F238E27FC236}">
                <a16:creationId xmlns:a16="http://schemas.microsoft.com/office/drawing/2014/main" id="{689A761A-7E98-464D-8FE0-2AECB68BC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7626350" y="3540125"/>
            <a:ext cx="3778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8">
            <a:extLst>
              <a:ext uri="{FF2B5EF4-FFF2-40B4-BE49-F238E27FC236}">
                <a16:creationId xmlns:a16="http://schemas.microsoft.com/office/drawing/2014/main" id="{B0BE3208-3ADD-4572-BD2C-FDE6198D1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880225" y="3360738"/>
            <a:ext cx="377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Group 17">
            <a:extLst>
              <a:ext uri="{FF2B5EF4-FFF2-40B4-BE49-F238E27FC236}">
                <a16:creationId xmlns:a16="http://schemas.microsoft.com/office/drawing/2014/main" id="{1E40F87F-A0E5-4B3B-8747-4905DAA50C7D}"/>
              </a:ext>
            </a:extLst>
          </p:cNvPr>
          <p:cNvGrpSpPr>
            <a:grpSpLocks/>
          </p:cNvGrpSpPr>
          <p:nvPr/>
        </p:nvGrpSpPr>
        <p:grpSpPr bwMode="auto">
          <a:xfrm>
            <a:off x="5748338" y="1543050"/>
            <a:ext cx="2495550" cy="1381125"/>
            <a:chOff x="4427984" y="1484784"/>
            <a:chExt cx="2496602" cy="1381583"/>
          </a:xfrm>
        </p:grpSpPr>
        <p:pic>
          <p:nvPicPr>
            <p:cNvPr id="21" name="Picture 15">
              <a:extLst>
                <a:ext uri="{FF2B5EF4-FFF2-40B4-BE49-F238E27FC236}">
                  <a16:creationId xmlns:a16="http://schemas.microsoft.com/office/drawing/2014/main" id="{B9186FCA-714A-42EF-B531-BE63F3811C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19" t="5090" r="2489" b="8569"/>
            <a:stretch>
              <a:fillRect/>
            </a:stretch>
          </p:blipFill>
          <p:spPr bwMode="auto">
            <a:xfrm>
              <a:off x="4427984" y="1484784"/>
              <a:ext cx="2496602" cy="138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ular Callout 16">
              <a:extLst>
                <a:ext uri="{FF2B5EF4-FFF2-40B4-BE49-F238E27FC236}">
                  <a16:creationId xmlns:a16="http://schemas.microsoft.com/office/drawing/2014/main" id="{4A56F938-8F59-437C-8202-4F7969FD3A92}"/>
                </a:ext>
              </a:extLst>
            </p:cNvPr>
            <p:cNvSpPr/>
            <p:nvPr/>
          </p:nvSpPr>
          <p:spPr>
            <a:xfrm>
              <a:off x="4427984" y="1495901"/>
              <a:ext cx="2496602" cy="1370466"/>
            </a:xfrm>
            <a:prstGeom prst="wedgeRectCallout">
              <a:avLst>
                <a:gd name="adj1" fmla="val 1890"/>
                <a:gd name="adj2" fmla="val 80788"/>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tLang="en-US">
                <a:solidFill>
                  <a:srgbClr val="FFFFFF"/>
                </a:solidFill>
              </a:endParaRPr>
            </a:p>
          </p:txBody>
        </p:sp>
      </p:grpSp>
      <p:sp>
        <p:nvSpPr>
          <p:cNvPr id="23" name="Rectangular Callout 22">
            <a:extLst>
              <a:ext uri="{FF2B5EF4-FFF2-40B4-BE49-F238E27FC236}">
                <a16:creationId xmlns:a16="http://schemas.microsoft.com/office/drawing/2014/main" id="{94EA4157-9679-49F5-BB51-DE71B131DF96}"/>
              </a:ext>
            </a:extLst>
          </p:cNvPr>
          <p:cNvSpPr/>
          <p:nvPr/>
        </p:nvSpPr>
        <p:spPr>
          <a:xfrm>
            <a:off x="5724525" y="1025525"/>
            <a:ext cx="1079500" cy="315913"/>
          </a:xfrm>
          <a:prstGeom prst="wedgeRectCallout">
            <a:avLst>
              <a:gd name="adj1" fmla="val 46692"/>
              <a:gd name="adj2" fmla="val 21060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a:solidFill>
                  <a:schemeClr val="tx1"/>
                </a:solidFill>
              </a:rPr>
              <a:t>2 sensors</a:t>
            </a:r>
            <a:endParaRPr lang="en-US" altLang="en-US" sz="1400">
              <a:solidFill>
                <a:schemeClr val="tx1"/>
              </a:solidFill>
            </a:endParaRPr>
          </a:p>
        </p:txBody>
      </p:sp>
      <p:sp>
        <p:nvSpPr>
          <p:cNvPr id="24" name="Rectangular Callout 36">
            <a:extLst>
              <a:ext uri="{FF2B5EF4-FFF2-40B4-BE49-F238E27FC236}">
                <a16:creationId xmlns:a16="http://schemas.microsoft.com/office/drawing/2014/main" id="{77E984E9-9979-4D05-993F-4B4E7C3C2ABC}"/>
              </a:ext>
            </a:extLst>
          </p:cNvPr>
          <p:cNvSpPr/>
          <p:nvPr/>
        </p:nvSpPr>
        <p:spPr>
          <a:xfrm>
            <a:off x="6875463" y="693738"/>
            <a:ext cx="1873250" cy="647700"/>
          </a:xfrm>
          <a:prstGeom prst="wedgeRectCallout">
            <a:avLst>
              <a:gd name="adj1" fmla="val -6568"/>
              <a:gd name="adj2" fmla="val 1177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a:solidFill>
                  <a:schemeClr val="tx1"/>
                </a:solidFill>
              </a:rPr>
              <a:t>IEEE 802.15.4 2.4GHz RF System</a:t>
            </a:r>
            <a:endParaRPr lang="en-US" altLang="en-US" sz="1400">
              <a:solidFill>
                <a:schemeClr val="tx1"/>
              </a:solidFill>
            </a:endParaRPr>
          </a:p>
        </p:txBody>
      </p:sp>
      <p:sp>
        <p:nvSpPr>
          <p:cNvPr id="25" name="TextBox 27">
            <a:extLst>
              <a:ext uri="{FF2B5EF4-FFF2-40B4-BE49-F238E27FC236}">
                <a16:creationId xmlns:a16="http://schemas.microsoft.com/office/drawing/2014/main" id="{383854CA-4FCA-4BAE-8198-23485F34162C}"/>
              </a:ext>
            </a:extLst>
          </p:cNvPr>
          <p:cNvSpPr txBox="1">
            <a:spLocks noChangeArrowheads="1"/>
          </p:cNvSpPr>
          <p:nvPr/>
        </p:nvSpPr>
        <p:spPr bwMode="auto">
          <a:xfrm>
            <a:off x="5724525" y="1609725"/>
            <a:ext cx="1004888"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400" b="1">
                <a:solidFill>
                  <a:srgbClr val="C00000"/>
                </a:solidFill>
                <a:latin typeface="Verdana" panose="020B0604030504040204" pitchFamily="34" charset="0"/>
              </a:rPr>
              <a:t>XM1000</a:t>
            </a:r>
            <a:endParaRPr lang="en-US" altLang="en-US" sz="1400" b="1">
              <a:solidFill>
                <a:srgbClr val="C00000"/>
              </a:solidFill>
              <a:latin typeface="Verdana" panose="020B0604030504040204" pitchFamily="34" charset="0"/>
            </a:endParaRPr>
          </a:p>
        </p:txBody>
      </p:sp>
      <p:sp>
        <p:nvSpPr>
          <p:cNvPr id="26" name="Up-Down Arrow 28">
            <a:extLst>
              <a:ext uri="{FF2B5EF4-FFF2-40B4-BE49-F238E27FC236}">
                <a16:creationId xmlns:a16="http://schemas.microsoft.com/office/drawing/2014/main" id="{109B3252-15DC-498B-98F3-790FB6629926}"/>
              </a:ext>
            </a:extLst>
          </p:cNvPr>
          <p:cNvSpPr/>
          <p:nvPr/>
        </p:nvSpPr>
        <p:spPr>
          <a:xfrm>
            <a:off x="1403350" y="1484313"/>
            <a:ext cx="431800" cy="1717675"/>
          </a:xfrm>
          <a:prstGeom prst="upDownArrow">
            <a:avLst>
              <a:gd name="adj1" fmla="val 50000"/>
              <a:gd name="adj2" fmla="val 92833"/>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tLang="en-US">
              <a:solidFill>
                <a:srgbClr val="FFFFFF"/>
              </a:solidFill>
            </a:endParaRPr>
          </a:p>
        </p:txBody>
      </p:sp>
      <p:sp>
        <p:nvSpPr>
          <p:cNvPr id="27" name="Up-Down Arrow 39">
            <a:extLst>
              <a:ext uri="{FF2B5EF4-FFF2-40B4-BE49-F238E27FC236}">
                <a16:creationId xmlns:a16="http://schemas.microsoft.com/office/drawing/2014/main" id="{FBEB0FFF-A23E-4434-8601-0C553B474736}"/>
              </a:ext>
            </a:extLst>
          </p:cNvPr>
          <p:cNvSpPr/>
          <p:nvPr/>
        </p:nvSpPr>
        <p:spPr>
          <a:xfrm>
            <a:off x="1403350" y="3213100"/>
            <a:ext cx="431800" cy="2952750"/>
          </a:xfrm>
          <a:prstGeom prst="upDownArrow">
            <a:avLst>
              <a:gd name="adj1" fmla="val 50000"/>
              <a:gd name="adj2" fmla="val 92833"/>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tLang="en-US">
              <a:solidFill>
                <a:srgbClr val="FFFFFF"/>
              </a:solidFill>
            </a:endParaRPr>
          </a:p>
        </p:txBody>
      </p:sp>
      <p:cxnSp>
        <p:nvCxnSpPr>
          <p:cNvPr id="28" name="Straight Connector 30">
            <a:extLst>
              <a:ext uri="{FF2B5EF4-FFF2-40B4-BE49-F238E27FC236}">
                <a16:creationId xmlns:a16="http://schemas.microsoft.com/office/drawing/2014/main" id="{07DD8D05-2743-418F-9A78-3E9B3D653142}"/>
              </a:ext>
            </a:extLst>
          </p:cNvPr>
          <p:cNvCxnSpPr/>
          <p:nvPr/>
        </p:nvCxnSpPr>
        <p:spPr>
          <a:xfrm flipH="1">
            <a:off x="971550" y="1484313"/>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43">
            <a:extLst>
              <a:ext uri="{FF2B5EF4-FFF2-40B4-BE49-F238E27FC236}">
                <a16:creationId xmlns:a16="http://schemas.microsoft.com/office/drawing/2014/main" id="{9E071307-FCB8-430D-8ACF-552EC8C8BEB7}"/>
              </a:ext>
            </a:extLst>
          </p:cNvPr>
          <p:cNvCxnSpPr/>
          <p:nvPr/>
        </p:nvCxnSpPr>
        <p:spPr>
          <a:xfrm flipH="1">
            <a:off x="971550" y="3213100"/>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44">
            <a:extLst>
              <a:ext uri="{FF2B5EF4-FFF2-40B4-BE49-F238E27FC236}">
                <a16:creationId xmlns:a16="http://schemas.microsoft.com/office/drawing/2014/main" id="{EDF77BEA-F80F-4AB3-8E4F-836AE9DA40DD}"/>
              </a:ext>
            </a:extLst>
          </p:cNvPr>
          <p:cNvCxnSpPr/>
          <p:nvPr/>
        </p:nvCxnSpPr>
        <p:spPr>
          <a:xfrm flipH="1">
            <a:off x="971550" y="6165850"/>
            <a:ext cx="151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5">
            <a:extLst>
              <a:ext uri="{FF2B5EF4-FFF2-40B4-BE49-F238E27FC236}">
                <a16:creationId xmlns:a16="http://schemas.microsoft.com/office/drawing/2014/main" id="{C69FB4AC-DD96-4D79-B7A1-46A24B34E4F7}"/>
              </a:ext>
            </a:extLst>
          </p:cNvPr>
          <p:cNvSpPr txBox="1">
            <a:spLocks noChangeArrowheads="1"/>
          </p:cNvSpPr>
          <p:nvPr/>
        </p:nvSpPr>
        <p:spPr bwMode="auto">
          <a:xfrm>
            <a:off x="323850" y="2019300"/>
            <a:ext cx="9826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1800">
                <a:latin typeface="Verdana" panose="020B0604030504040204" pitchFamily="34" charset="0"/>
              </a:rPr>
              <a:t>Device level</a:t>
            </a:r>
            <a:endParaRPr lang="en-US" altLang="en-US" sz="1800">
              <a:latin typeface="Verdana" panose="020B0604030504040204" pitchFamily="34" charset="0"/>
            </a:endParaRPr>
          </a:p>
        </p:txBody>
      </p:sp>
      <p:sp>
        <p:nvSpPr>
          <p:cNvPr id="32" name="TextBox 5">
            <a:extLst>
              <a:ext uri="{FF2B5EF4-FFF2-40B4-BE49-F238E27FC236}">
                <a16:creationId xmlns:a16="http://schemas.microsoft.com/office/drawing/2014/main" id="{D1825A81-07DE-48BB-9139-D8D6799B45D1}"/>
              </a:ext>
            </a:extLst>
          </p:cNvPr>
          <p:cNvSpPr txBox="1">
            <a:spLocks noChangeArrowheads="1"/>
          </p:cNvSpPr>
          <p:nvPr/>
        </p:nvSpPr>
        <p:spPr bwMode="auto">
          <a:xfrm>
            <a:off x="250825" y="4583113"/>
            <a:ext cx="1225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1800">
                <a:latin typeface="Verdana" panose="020B0604030504040204" pitchFamily="34" charset="0"/>
              </a:rPr>
              <a:t>Network level</a:t>
            </a:r>
            <a:endParaRPr lang="en-US" altLang="en-US" sz="1800">
              <a:latin typeface="Verdana" panose="020B0604030504040204" pitchFamily="34" charset="0"/>
            </a:endParaRPr>
          </a:p>
        </p:txBody>
      </p:sp>
      <p:pic>
        <p:nvPicPr>
          <p:cNvPr id="33" name="Picture 30" descr="http://www.icpdas-europe.com/uploads/tx_v4icpdascatalog/125975/web/icpdas/zb-2550-t_cr_1.jpg">
            <a:extLst>
              <a:ext uri="{FF2B5EF4-FFF2-40B4-BE49-F238E27FC236}">
                <a16:creationId xmlns:a16="http://schemas.microsoft.com/office/drawing/2014/main" id="{9A243D98-2ADE-4E1A-8478-EC1012D3F30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56363" y="4149725"/>
            <a:ext cx="49212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8">
            <a:extLst>
              <a:ext uri="{FF2B5EF4-FFF2-40B4-BE49-F238E27FC236}">
                <a16:creationId xmlns:a16="http://schemas.microsoft.com/office/drawing/2014/main" id="{ACDB9BBF-ADFB-475A-932A-978B7B868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7208838" y="4365625"/>
            <a:ext cx="377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 name="Straight Arrow Connector 30721">
            <a:extLst>
              <a:ext uri="{FF2B5EF4-FFF2-40B4-BE49-F238E27FC236}">
                <a16:creationId xmlns:a16="http://schemas.microsoft.com/office/drawing/2014/main" id="{C9E8E09C-0C04-47A7-B184-BA0B8F1AAC13}"/>
              </a:ext>
            </a:extLst>
          </p:cNvPr>
          <p:cNvCxnSpPr>
            <a:endCxn id="36" idx="0"/>
          </p:cNvCxnSpPr>
          <p:nvPr/>
        </p:nvCxnSpPr>
        <p:spPr>
          <a:xfrm flipH="1">
            <a:off x="6650038" y="4640263"/>
            <a:ext cx="52387" cy="37465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TextBox 5">
            <a:extLst>
              <a:ext uri="{FF2B5EF4-FFF2-40B4-BE49-F238E27FC236}">
                <a16:creationId xmlns:a16="http://schemas.microsoft.com/office/drawing/2014/main" id="{AF7B4C74-5366-4675-A4EF-469788D956E5}"/>
              </a:ext>
            </a:extLst>
          </p:cNvPr>
          <p:cNvSpPr txBox="1">
            <a:spLocks noChangeArrowheads="1"/>
          </p:cNvSpPr>
          <p:nvPr/>
        </p:nvSpPr>
        <p:spPr bwMode="auto">
          <a:xfrm>
            <a:off x="6062663" y="5014913"/>
            <a:ext cx="11731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1800">
                <a:latin typeface="Verdana" panose="020B0604030504040204" pitchFamily="34" charset="0"/>
              </a:rPr>
              <a:t>The Internet</a:t>
            </a:r>
            <a:endParaRPr lang="en-US" altLang="en-US" sz="1800">
              <a:latin typeface="Verdana" panose="020B0604030504040204" pitchFamily="34" charset="0"/>
            </a:endParaRPr>
          </a:p>
        </p:txBody>
      </p:sp>
      <p:pic>
        <p:nvPicPr>
          <p:cNvPr id="37" name="Picture 28">
            <a:extLst>
              <a:ext uri="{FF2B5EF4-FFF2-40B4-BE49-F238E27FC236}">
                <a16:creationId xmlns:a16="http://schemas.microsoft.com/office/drawing/2014/main" id="{C1858D88-0BAC-4B1F-8CE4-3441E1AA7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099175" y="4140200"/>
            <a:ext cx="377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2">
            <a:extLst>
              <a:ext uri="{FF2B5EF4-FFF2-40B4-BE49-F238E27FC236}">
                <a16:creationId xmlns:a16="http://schemas.microsoft.com/office/drawing/2014/main" id="{A4810187-734B-4F9C-B8DC-34F3F5E09A5E}"/>
              </a:ext>
            </a:extLst>
          </p:cNvPr>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667625" y="5556250"/>
            <a:ext cx="657225" cy="1257300"/>
          </a:xfrm>
          <a:prstGeom prst="rect">
            <a:avLst/>
          </a:prstGeom>
          <a:noFill/>
          <a:ln>
            <a:noFill/>
          </a:ln>
          <a:effectLst>
            <a:prstShdw prst="shdw17" dist="17961" dir="2700000">
              <a:schemeClr val="accent1">
                <a:gamma/>
                <a:shade val="60000"/>
                <a:invGamma/>
                <a:alpha val="50000"/>
              </a:schemeClr>
            </a:prstShdw>
          </a:effectLst>
        </p:spPr>
      </p:pic>
      <p:cxnSp>
        <p:nvCxnSpPr>
          <p:cNvPr id="39" name="Elbow Connector 30744">
            <a:extLst>
              <a:ext uri="{FF2B5EF4-FFF2-40B4-BE49-F238E27FC236}">
                <a16:creationId xmlns:a16="http://schemas.microsoft.com/office/drawing/2014/main" id="{447A900F-90C7-4F4D-B73E-D9228B37A9FF}"/>
              </a:ext>
            </a:extLst>
          </p:cNvPr>
          <p:cNvCxnSpPr>
            <a:stCxn id="36" idx="2"/>
          </p:cNvCxnSpPr>
          <p:nvPr/>
        </p:nvCxnSpPr>
        <p:spPr>
          <a:xfrm rot="16200000" flipH="1">
            <a:off x="6896894" y="5414169"/>
            <a:ext cx="523875" cy="1017587"/>
          </a:xfrm>
          <a:prstGeom prst="bentConnector2">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tangle 76">
            <a:extLst>
              <a:ext uri="{FF2B5EF4-FFF2-40B4-BE49-F238E27FC236}">
                <a16:creationId xmlns:a16="http://schemas.microsoft.com/office/drawing/2014/main" id="{347A37FD-4F25-47E1-AEA0-69C079BFAA06}"/>
              </a:ext>
            </a:extLst>
          </p:cNvPr>
          <p:cNvSpPr/>
          <p:nvPr/>
        </p:nvSpPr>
        <p:spPr>
          <a:xfrm>
            <a:off x="3282950" y="4010025"/>
            <a:ext cx="1225550" cy="6477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a:solidFill>
                  <a:srgbClr val="0000FF"/>
                </a:solidFill>
              </a:rPr>
              <a:t>Gateway</a:t>
            </a:r>
            <a:endParaRPr lang="en-US" altLang="en-US">
              <a:solidFill>
                <a:srgbClr val="0000FF"/>
              </a:solidFill>
            </a:endParaRPr>
          </a:p>
        </p:txBody>
      </p:sp>
    </p:spTree>
    <p:extLst>
      <p:ext uri="{BB962C8B-B14F-4D97-AF65-F5344CB8AC3E}">
        <p14:creationId xmlns:p14="http://schemas.microsoft.com/office/powerpoint/2010/main" val="601230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66030A-23E5-43C7-B75C-E4A285276C5D}"/>
              </a:ext>
            </a:extLst>
          </p:cNvPr>
          <p:cNvSpPr>
            <a:spLocks noGrp="1"/>
          </p:cNvSpPr>
          <p:nvPr>
            <p:ph type="title"/>
          </p:nvPr>
        </p:nvSpPr>
        <p:spPr/>
        <p:txBody>
          <a:bodyPr/>
          <a:lstStyle/>
          <a:p>
            <a:r>
              <a:rPr lang="en-GB" altLang="en-US" dirty="0"/>
              <a:t>Sensors &amp; Actuators</a:t>
            </a:r>
            <a:endParaRPr lang="en-GB" dirty="0"/>
          </a:p>
        </p:txBody>
      </p:sp>
      <p:sp>
        <p:nvSpPr>
          <p:cNvPr id="3" name="İçerik Yer Tutucusu 2">
            <a:extLst>
              <a:ext uri="{FF2B5EF4-FFF2-40B4-BE49-F238E27FC236}">
                <a16:creationId xmlns:a16="http://schemas.microsoft.com/office/drawing/2014/main" id="{B9CD0C32-BFC6-4048-B2BF-7C40DE0753E0}"/>
              </a:ext>
            </a:extLst>
          </p:cNvPr>
          <p:cNvSpPr>
            <a:spLocks noGrp="1"/>
          </p:cNvSpPr>
          <p:nvPr>
            <p:ph idx="1"/>
          </p:nvPr>
        </p:nvSpPr>
        <p:spPr/>
        <p:txBody>
          <a:bodyPr>
            <a:normAutofit fontScale="77500" lnSpcReduction="20000"/>
          </a:bodyPr>
          <a:lstStyle/>
          <a:p>
            <a:pPr eaLnBrk="1" hangingPunct="1">
              <a:lnSpc>
                <a:spcPct val="80000"/>
              </a:lnSpc>
            </a:pPr>
            <a:r>
              <a:rPr lang="en-GB" altLang="en-US" sz="2500" dirty="0"/>
              <a:t>Sensors:</a:t>
            </a:r>
          </a:p>
          <a:p>
            <a:pPr lvl="1" eaLnBrk="1" hangingPunct="1">
              <a:lnSpc>
                <a:spcPct val="80000"/>
              </a:lnSpc>
            </a:pPr>
            <a:r>
              <a:rPr lang="tr-TR" altLang="en-US" sz="2200" dirty="0"/>
              <a:t>«Veri Giriş» </a:t>
            </a:r>
            <a:r>
              <a:rPr lang="tr-TR" altLang="en-US" sz="2200" dirty="0" err="1"/>
              <a:t>komponentleridir</a:t>
            </a:r>
            <a:endParaRPr lang="en-GB" altLang="en-US" sz="2200" dirty="0"/>
          </a:p>
          <a:p>
            <a:pPr lvl="1" eaLnBrk="1" hangingPunct="1">
              <a:lnSpc>
                <a:spcPct val="80000"/>
              </a:lnSpc>
            </a:pPr>
            <a:r>
              <a:rPr lang="tr-TR" altLang="en-US" sz="2200" dirty="0"/>
              <a:t>Çevrelerinden bir algılar ve toplarlar.</a:t>
            </a:r>
            <a:endParaRPr lang="en-GB" altLang="en-US" sz="2200" dirty="0"/>
          </a:p>
          <a:p>
            <a:pPr lvl="1" eaLnBrk="1" hangingPunct="1">
              <a:lnSpc>
                <a:spcPct val="80000"/>
              </a:lnSpc>
            </a:pPr>
            <a:r>
              <a:rPr lang="tr-TR" altLang="en-US" sz="2200" dirty="0"/>
              <a:t>Temel olarak 3 gruptur</a:t>
            </a:r>
            <a:r>
              <a:rPr lang="en-GB" altLang="en-US" sz="2200" dirty="0"/>
              <a:t>:</a:t>
            </a:r>
          </a:p>
          <a:p>
            <a:pPr lvl="2" eaLnBrk="1" hangingPunct="1">
              <a:lnSpc>
                <a:spcPct val="80000"/>
              </a:lnSpc>
            </a:pPr>
            <a:r>
              <a:rPr lang="en-GB" altLang="en-US" sz="1900" dirty="0"/>
              <a:t>Passive, omnidirectional (e.g. mic)</a:t>
            </a:r>
          </a:p>
          <a:p>
            <a:pPr lvl="2" eaLnBrk="1" hangingPunct="1">
              <a:lnSpc>
                <a:spcPct val="80000"/>
              </a:lnSpc>
            </a:pPr>
            <a:r>
              <a:rPr lang="en-GB" altLang="en-US" sz="1900" dirty="0"/>
              <a:t>Passive, narrow-beam sensor (e.g. PIR)</a:t>
            </a:r>
          </a:p>
          <a:p>
            <a:pPr lvl="2" eaLnBrk="1" hangingPunct="1">
              <a:lnSpc>
                <a:spcPct val="80000"/>
              </a:lnSpc>
            </a:pPr>
            <a:r>
              <a:rPr lang="en-GB" altLang="en-US" sz="1900" dirty="0"/>
              <a:t>Active sensors (e.g. sonar, radar, etc.)</a:t>
            </a:r>
          </a:p>
          <a:p>
            <a:pPr lvl="2" eaLnBrk="1" hangingPunct="1">
              <a:lnSpc>
                <a:spcPct val="80000"/>
              </a:lnSpc>
            </a:pPr>
            <a:endParaRPr lang="en-GB" altLang="en-US" sz="1900" dirty="0"/>
          </a:p>
          <a:p>
            <a:pPr eaLnBrk="1" hangingPunct="1">
              <a:lnSpc>
                <a:spcPct val="80000"/>
              </a:lnSpc>
            </a:pPr>
            <a:r>
              <a:rPr lang="en-GB" altLang="en-US" sz="2500" dirty="0"/>
              <a:t>Actuators:</a:t>
            </a:r>
          </a:p>
          <a:p>
            <a:pPr lvl="1" eaLnBrk="1" hangingPunct="1">
              <a:lnSpc>
                <a:spcPct val="80000"/>
              </a:lnSpc>
            </a:pPr>
            <a:r>
              <a:rPr lang="tr-TR" altLang="en-US" sz="2200" dirty="0"/>
              <a:t>«Veri çıkış» </a:t>
            </a:r>
            <a:r>
              <a:rPr lang="tr-TR" altLang="en-US" sz="2200" dirty="0" err="1"/>
              <a:t>komponentleridir</a:t>
            </a:r>
            <a:r>
              <a:rPr lang="tr-TR" altLang="en-US" sz="2200" dirty="0"/>
              <a:t>.</a:t>
            </a:r>
            <a:endParaRPr lang="en-GB" altLang="en-US" sz="2200" dirty="0"/>
          </a:p>
          <a:p>
            <a:pPr lvl="1" eaLnBrk="1" hangingPunct="1">
              <a:lnSpc>
                <a:spcPct val="80000"/>
              </a:lnSpc>
            </a:pPr>
            <a:r>
              <a:rPr lang="tr-TR" altLang="en-US" sz="2200" dirty="0"/>
              <a:t>Çevremizdeki şeyleri değiştirirler. Örneğin</a:t>
            </a:r>
            <a:r>
              <a:rPr lang="en-GB" altLang="en-US" sz="2200" dirty="0"/>
              <a:t>:</a:t>
            </a:r>
          </a:p>
          <a:p>
            <a:pPr lvl="2" eaLnBrk="1" hangingPunct="1">
              <a:lnSpc>
                <a:spcPct val="80000"/>
              </a:lnSpc>
            </a:pPr>
            <a:r>
              <a:rPr lang="tr-TR" altLang="en-US" sz="1900" dirty="0"/>
              <a:t>Işık, sıcaklık, ses </a:t>
            </a:r>
            <a:r>
              <a:rPr lang="tr-TR" altLang="en-US" sz="1900" dirty="0" err="1"/>
              <a:t>vb</a:t>
            </a:r>
            <a:r>
              <a:rPr lang="tr-TR" altLang="en-US" sz="1900" dirty="0"/>
              <a:t> değiştirmek.</a:t>
            </a:r>
            <a:endParaRPr lang="en-GB" altLang="en-US" sz="1900" dirty="0"/>
          </a:p>
          <a:p>
            <a:pPr lvl="2" eaLnBrk="1" hangingPunct="1">
              <a:lnSpc>
                <a:spcPct val="80000"/>
              </a:lnSpc>
            </a:pPr>
            <a:r>
              <a:rPr lang="tr-TR" altLang="en-US" sz="1900" dirty="0"/>
              <a:t>Motor ve hareketli objeleri kontrol etmek</a:t>
            </a:r>
            <a:endParaRPr lang="en-GB" altLang="en-US" sz="1900" dirty="0"/>
          </a:p>
          <a:p>
            <a:pPr lvl="2" eaLnBrk="1" hangingPunct="1">
              <a:lnSpc>
                <a:spcPct val="80000"/>
              </a:lnSpc>
            </a:pPr>
            <a:r>
              <a:rPr lang="tr-TR" altLang="en-US" sz="1900" dirty="0"/>
              <a:t>Mesaj göstermek</a:t>
            </a:r>
            <a:endParaRPr lang="en-GB" altLang="en-US" sz="1900" dirty="0"/>
          </a:p>
          <a:p>
            <a:pPr lvl="2" eaLnBrk="1" hangingPunct="1">
              <a:lnSpc>
                <a:spcPct val="80000"/>
              </a:lnSpc>
            </a:pPr>
            <a:r>
              <a:rPr lang="en-GB" altLang="en-US" sz="1900" dirty="0"/>
              <a:t>…</a:t>
            </a:r>
          </a:p>
          <a:p>
            <a:endParaRPr lang="en-GB" dirty="0"/>
          </a:p>
        </p:txBody>
      </p:sp>
    </p:spTree>
    <p:extLst>
      <p:ext uri="{BB962C8B-B14F-4D97-AF65-F5344CB8AC3E}">
        <p14:creationId xmlns:p14="http://schemas.microsoft.com/office/powerpoint/2010/main" val="1280731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AC58D9-F2D3-4F8D-9CA1-D8D6EAF6DDA8}"/>
              </a:ext>
            </a:extLst>
          </p:cNvPr>
          <p:cNvSpPr>
            <a:spLocks noGrp="1"/>
          </p:cNvSpPr>
          <p:nvPr>
            <p:ph type="title"/>
          </p:nvPr>
        </p:nvSpPr>
        <p:spPr/>
        <p:txBody>
          <a:bodyPr/>
          <a:lstStyle/>
          <a:p>
            <a:r>
              <a:rPr lang="en-GB" altLang="en-US" dirty="0"/>
              <a:t>Things</a:t>
            </a:r>
            <a:r>
              <a:rPr lang="tr-TR" altLang="en-US" dirty="0"/>
              <a:t> (Nesneler)</a:t>
            </a:r>
            <a:endParaRPr lang="en-GB" dirty="0"/>
          </a:p>
        </p:txBody>
      </p:sp>
      <p:sp>
        <p:nvSpPr>
          <p:cNvPr id="3" name="İçerik Yer Tutucusu 2">
            <a:extLst>
              <a:ext uri="{FF2B5EF4-FFF2-40B4-BE49-F238E27FC236}">
                <a16:creationId xmlns:a16="http://schemas.microsoft.com/office/drawing/2014/main" id="{5DEB3FB6-0844-4E7D-91B3-E22B44803A06}"/>
              </a:ext>
            </a:extLst>
          </p:cNvPr>
          <p:cNvSpPr>
            <a:spLocks noGrp="1"/>
          </p:cNvSpPr>
          <p:nvPr>
            <p:ph idx="1"/>
          </p:nvPr>
        </p:nvSpPr>
        <p:spPr/>
        <p:txBody>
          <a:bodyPr>
            <a:normAutofit fontScale="92500" lnSpcReduction="10000"/>
          </a:bodyPr>
          <a:lstStyle/>
          <a:p>
            <a:pPr eaLnBrk="1" hangingPunct="1">
              <a:lnSpc>
                <a:spcPct val="80000"/>
              </a:lnSpc>
            </a:pPr>
            <a:r>
              <a:rPr lang="tr-TR" altLang="en-US" sz="2500" dirty="0" err="1"/>
              <a:t>Herşey</a:t>
            </a:r>
            <a:r>
              <a:rPr lang="tr-TR" altLang="en-US" sz="2500" dirty="0"/>
              <a:t> bir nesneye (</a:t>
            </a:r>
            <a:r>
              <a:rPr lang="en-GB" altLang="en-US" sz="2500" dirty="0"/>
              <a:t>thing</a:t>
            </a:r>
            <a:r>
              <a:rPr lang="tr-TR" altLang="en-US" sz="2500" dirty="0"/>
              <a:t>) dönebilir </a:t>
            </a:r>
            <a:r>
              <a:rPr lang="en-GB" altLang="en-US" sz="2500" dirty="0"/>
              <a:t>.</a:t>
            </a:r>
          </a:p>
          <a:p>
            <a:pPr eaLnBrk="1" hangingPunct="1">
              <a:lnSpc>
                <a:spcPct val="80000"/>
              </a:lnSpc>
            </a:pPr>
            <a:r>
              <a:rPr lang="en-GB" altLang="en-US" sz="2500" dirty="0"/>
              <a:t>“thing” </a:t>
            </a:r>
            <a:r>
              <a:rPr lang="tr-TR" altLang="en-US" sz="2500" dirty="0"/>
              <a:t>genellikler 4 parçadan oluşur</a:t>
            </a:r>
            <a:r>
              <a:rPr lang="en-GB" altLang="en-US" sz="2500" dirty="0"/>
              <a:t>:</a:t>
            </a:r>
          </a:p>
          <a:p>
            <a:pPr lvl="1" eaLnBrk="1" hangingPunct="1">
              <a:lnSpc>
                <a:spcPct val="80000"/>
              </a:lnSpc>
            </a:pPr>
            <a:r>
              <a:rPr lang="en-GB" altLang="en-US" sz="2200" dirty="0"/>
              <a:t>Sensors &amp; actuators</a:t>
            </a:r>
          </a:p>
          <a:p>
            <a:pPr lvl="1" eaLnBrk="1" hangingPunct="1">
              <a:lnSpc>
                <a:spcPct val="80000"/>
              </a:lnSpc>
            </a:pPr>
            <a:r>
              <a:rPr lang="en-GB" altLang="en-US" sz="2200" dirty="0"/>
              <a:t>Microcontroller</a:t>
            </a:r>
          </a:p>
          <a:p>
            <a:pPr lvl="1" eaLnBrk="1" hangingPunct="1">
              <a:lnSpc>
                <a:spcPct val="80000"/>
              </a:lnSpc>
            </a:pPr>
            <a:r>
              <a:rPr lang="en-GB" altLang="en-US" sz="2200" dirty="0"/>
              <a:t>Communication unit</a:t>
            </a:r>
          </a:p>
          <a:p>
            <a:pPr lvl="1" eaLnBrk="1" hangingPunct="1">
              <a:lnSpc>
                <a:spcPct val="80000"/>
              </a:lnSpc>
            </a:pPr>
            <a:r>
              <a:rPr lang="en-GB" altLang="en-US" sz="2200" dirty="0"/>
              <a:t>Power supply</a:t>
            </a:r>
          </a:p>
          <a:p>
            <a:pPr eaLnBrk="1" hangingPunct="1">
              <a:lnSpc>
                <a:spcPct val="80000"/>
              </a:lnSpc>
            </a:pPr>
            <a:r>
              <a:rPr lang="en-GB" altLang="en-US" sz="2500" dirty="0"/>
              <a:t>“thing” </a:t>
            </a:r>
            <a:r>
              <a:rPr lang="tr-TR" altLang="en-US" sz="2500" dirty="0"/>
              <a:t>şu özellikleri taşır</a:t>
            </a:r>
            <a:r>
              <a:rPr lang="en-GB" altLang="en-US" sz="2500" dirty="0"/>
              <a:t>:</a:t>
            </a:r>
          </a:p>
          <a:p>
            <a:pPr lvl="1" eaLnBrk="1" hangingPunct="1">
              <a:lnSpc>
                <a:spcPct val="80000"/>
              </a:lnSpc>
            </a:pPr>
            <a:r>
              <a:rPr lang="tr-TR" altLang="en-US" sz="2200" dirty="0"/>
              <a:t>Batarya ve pil ile güç verilir</a:t>
            </a:r>
            <a:r>
              <a:rPr lang="en-GB" altLang="en-US" sz="2200" dirty="0"/>
              <a:t>. </a:t>
            </a:r>
            <a:r>
              <a:rPr lang="tr-TR" altLang="en-US" sz="2200" dirty="0"/>
              <a:t>(sınırlı enerji kaynağı)</a:t>
            </a:r>
            <a:endParaRPr lang="en-GB" altLang="en-US" sz="2200" dirty="0"/>
          </a:p>
          <a:p>
            <a:pPr lvl="1" eaLnBrk="1" hangingPunct="1">
              <a:lnSpc>
                <a:spcPct val="80000"/>
              </a:lnSpc>
            </a:pPr>
            <a:r>
              <a:rPr lang="tr-TR" altLang="en-US" sz="2200" dirty="0"/>
              <a:t>Boyutları küçük ve ucuzdur</a:t>
            </a:r>
            <a:r>
              <a:rPr lang="en-GB" altLang="en-US" sz="2200" dirty="0"/>
              <a:t>. </a:t>
            </a:r>
            <a:r>
              <a:rPr lang="tr-TR" altLang="en-US" sz="2200" dirty="0"/>
              <a:t>Bu ise işlem kapasitesini sınırlar</a:t>
            </a:r>
            <a:r>
              <a:rPr lang="en-GB" altLang="en-US" sz="2200" dirty="0"/>
              <a:t>.</a:t>
            </a:r>
          </a:p>
          <a:p>
            <a:pPr lvl="1" eaLnBrk="1" hangingPunct="1">
              <a:lnSpc>
                <a:spcPct val="80000"/>
              </a:lnSpc>
            </a:pPr>
            <a:r>
              <a:rPr lang="tr-TR" altLang="en-US" sz="2200" dirty="0"/>
              <a:t>Çok kompleks işler yapmaz</a:t>
            </a:r>
            <a:r>
              <a:rPr lang="en-GB" altLang="en-US" sz="2200" dirty="0"/>
              <a:t>.</a:t>
            </a:r>
          </a:p>
          <a:p>
            <a:pPr eaLnBrk="1" hangingPunct="1">
              <a:lnSpc>
                <a:spcPct val="80000"/>
              </a:lnSpc>
            </a:pPr>
            <a:r>
              <a:rPr lang="tr-TR" altLang="en-US" sz="2500" dirty="0"/>
              <a:t>Az güç harcama temel prensiptir</a:t>
            </a:r>
            <a:r>
              <a:rPr lang="en-GB" altLang="en-US" sz="2500" dirty="0"/>
              <a:t>.</a:t>
            </a:r>
          </a:p>
          <a:p>
            <a:endParaRPr lang="en-GB" dirty="0"/>
          </a:p>
        </p:txBody>
      </p:sp>
    </p:spTree>
    <p:extLst>
      <p:ext uri="{BB962C8B-B14F-4D97-AF65-F5344CB8AC3E}">
        <p14:creationId xmlns:p14="http://schemas.microsoft.com/office/powerpoint/2010/main" val="1767823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983A0A-850C-4207-8E98-D5A36A5923BB}"/>
              </a:ext>
            </a:extLst>
          </p:cNvPr>
          <p:cNvSpPr>
            <a:spLocks noGrp="1"/>
          </p:cNvSpPr>
          <p:nvPr>
            <p:ph type="title"/>
          </p:nvPr>
        </p:nvSpPr>
        <p:spPr>
          <a:xfrm>
            <a:off x="761621" y="782995"/>
            <a:ext cx="10653003" cy="615115"/>
          </a:xfrm>
        </p:spPr>
        <p:txBody>
          <a:bodyPr/>
          <a:lstStyle/>
          <a:p>
            <a:r>
              <a:rPr lang="en-GB" altLang="en-US" dirty="0"/>
              <a:t>The Internet</a:t>
            </a:r>
            <a:endParaRPr lang="en-GB" dirty="0"/>
          </a:p>
        </p:txBody>
      </p:sp>
      <p:sp>
        <p:nvSpPr>
          <p:cNvPr id="3" name="İçerik Yer Tutucusu 2">
            <a:extLst>
              <a:ext uri="{FF2B5EF4-FFF2-40B4-BE49-F238E27FC236}">
                <a16:creationId xmlns:a16="http://schemas.microsoft.com/office/drawing/2014/main" id="{1F303709-AD85-4270-B6C8-9EB4FE5BF45C}"/>
              </a:ext>
            </a:extLst>
          </p:cNvPr>
          <p:cNvSpPr>
            <a:spLocks noGrp="1"/>
          </p:cNvSpPr>
          <p:nvPr>
            <p:ph idx="1"/>
          </p:nvPr>
        </p:nvSpPr>
        <p:spPr/>
        <p:txBody>
          <a:bodyPr/>
          <a:lstStyle/>
          <a:p>
            <a:pPr eaLnBrk="1" hangingPunct="1"/>
            <a:endParaRPr lang="en-GB" altLang="en-US" dirty="0"/>
          </a:p>
          <a:p>
            <a:endParaRPr lang="en-GB" dirty="0"/>
          </a:p>
        </p:txBody>
      </p:sp>
      <p:sp>
        <p:nvSpPr>
          <p:cNvPr id="103" name="Content Placeholder 2">
            <a:extLst>
              <a:ext uri="{FF2B5EF4-FFF2-40B4-BE49-F238E27FC236}">
                <a16:creationId xmlns:a16="http://schemas.microsoft.com/office/drawing/2014/main" id="{8CE7ECEC-540D-40E3-9139-7F7D8851285F}"/>
              </a:ext>
            </a:extLst>
          </p:cNvPr>
          <p:cNvSpPr txBox="1">
            <a:spLocks/>
          </p:cNvSpPr>
          <p:nvPr/>
        </p:nvSpPr>
        <p:spPr>
          <a:xfrm>
            <a:off x="1001824" y="1394457"/>
            <a:ext cx="6802214" cy="3319941"/>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charset="2"/>
              <a:buChar char=""/>
              <a:defRPr sz="1200" kern="1200">
                <a:solidFill>
                  <a:schemeClr val="tx2"/>
                </a:solidFill>
                <a:latin typeface="+mn-lt"/>
                <a:ea typeface="+mn-ea"/>
                <a:cs typeface="+mn-cs"/>
              </a:defRPr>
            </a:lvl9pPr>
          </a:lstStyle>
          <a:p>
            <a:r>
              <a:rPr lang="en-GB" altLang="en-US" sz="2400" dirty="0"/>
              <a:t>The Internet serves as a wide area networking for a local network.</a:t>
            </a:r>
          </a:p>
          <a:p>
            <a:r>
              <a:rPr lang="en-GB" altLang="en-US" sz="2400" dirty="0"/>
              <a:t>The Internet uses TCP/IP. This implies that things must also support TCP/IP.</a:t>
            </a:r>
          </a:p>
          <a:p>
            <a:r>
              <a:rPr lang="en-GB" altLang="en-US" sz="2400" dirty="0"/>
              <a:t>Gateway (or sink)</a:t>
            </a:r>
          </a:p>
          <a:p>
            <a:pPr lvl="1"/>
            <a:r>
              <a:rPr lang="en-GB" altLang="en-US" sz="2400" dirty="0"/>
              <a:t>For a practical deployment, a gateway is often needed in a network.</a:t>
            </a:r>
          </a:p>
          <a:p>
            <a:pPr lvl="1"/>
            <a:r>
              <a:rPr lang="en-GB" altLang="en-US" sz="2400" dirty="0"/>
              <a:t>It offers relaying packets between the network and the Internet.</a:t>
            </a:r>
          </a:p>
          <a:p>
            <a:endParaRPr lang="en-GB" altLang="en-US" dirty="0"/>
          </a:p>
        </p:txBody>
      </p:sp>
      <p:sp>
        <p:nvSpPr>
          <p:cNvPr id="104" name="Title 1">
            <a:extLst>
              <a:ext uri="{FF2B5EF4-FFF2-40B4-BE49-F238E27FC236}">
                <a16:creationId xmlns:a16="http://schemas.microsoft.com/office/drawing/2014/main" id="{5BF64206-B606-49BC-A47C-42F996236B56}"/>
              </a:ext>
            </a:extLst>
          </p:cNvPr>
          <p:cNvSpPr txBox="1">
            <a:spLocks/>
          </p:cNvSpPr>
          <p:nvPr/>
        </p:nvSpPr>
        <p:spPr>
          <a:xfrm>
            <a:off x="457200" y="274638"/>
            <a:ext cx="8229600" cy="9398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bg1"/>
                </a:solidFill>
                <a:latin typeface="LST Forever" pitchFamily="50"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GB" altLang="en-US" dirty="0"/>
          </a:p>
        </p:txBody>
      </p:sp>
      <p:sp>
        <p:nvSpPr>
          <p:cNvPr id="105" name="Slide Number Placeholder 3">
            <a:extLst>
              <a:ext uri="{FF2B5EF4-FFF2-40B4-BE49-F238E27FC236}">
                <a16:creationId xmlns:a16="http://schemas.microsoft.com/office/drawing/2014/main" id="{DB6C52C7-CC80-484F-A993-E24CAC831798}"/>
              </a:ext>
            </a:extLst>
          </p:cNvPr>
          <p:cNvSpPr>
            <a:spLocks noGrp="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690C31-D426-4AA7-901F-6953059C95B6}" type="slidenum">
              <a:rPr lang="en-GB" altLang="en-US" sz="1200">
                <a:solidFill>
                  <a:srgbClr val="898989"/>
                </a:solidFill>
              </a:rPr>
              <a:pPr>
                <a:spcBef>
                  <a:spcPct val="0"/>
                </a:spcBef>
                <a:buFontTx/>
                <a:buNone/>
              </a:pPr>
              <a:t>29</a:t>
            </a:fld>
            <a:endParaRPr lang="en-GB" altLang="en-US" sz="1200">
              <a:solidFill>
                <a:srgbClr val="898989"/>
              </a:solidFill>
            </a:endParaRPr>
          </a:p>
        </p:txBody>
      </p:sp>
      <p:sp>
        <p:nvSpPr>
          <p:cNvPr id="106" name="Oval 105">
            <a:extLst>
              <a:ext uri="{FF2B5EF4-FFF2-40B4-BE49-F238E27FC236}">
                <a16:creationId xmlns:a16="http://schemas.microsoft.com/office/drawing/2014/main" id="{3CA365C3-26BD-47F2-BCD7-44FA2D0EBA4C}"/>
              </a:ext>
            </a:extLst>
          </p:cNvPr>
          <p:cNvSpPr/>
          <p:nvPr/>
        </p:nvSpPr>
        <p:spPr>
          <a:xfrm>
            <a:off x="1587500" y="4735513"/>
            <a:ext cx="2879725" cy="1287462"/>
          </a:xfrm>
          <a:prstGeom prst="ellipse">
            <a:avLst/>
          </a:prstGeom>
          <a:solidFill>
            <a:srgbClr val="D0BA9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tLang="en-US">
              <a:solidFill>
                <a:srgbClr val="FFFFFF"/>
              </a:solidFill>
            </a:endParaRPr>
          </a:p>
        </p:txBody>
      </p:sp>
      <p:pic>
        <p:nvPicPr>
          <p:cNvPr id="107" name="Picture 28">
            <a:extLst>
              <a:ext uri="{FF2B5EF4-FFF2-40B4-BE49-F238E27FC236}">
                <a16:creationId xmlns:a16="http://schemas.microsoft.com/office/drawing/2014/main" id="{0B2185DC-9A2D-4B7C-B35B-2FD8D0725E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2105025" y="4978400"/>
            <a:ext cx="377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28">
            <a:extLst>
              <a:ext uri="{FF2B5EF4-FFF2-40B4-BE49-F238E27FC236}">
                <a16:creationId xmlns:a16="http://schemas.microsoft.com/office/drawing/2014/main" id="{EFDBE713-FF20-4ADE-8430-6A7E7A90B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2824163" y="5372100"/>
            <a:ext cx="377825"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28">
            <a:extLst>
              <a:ext uri="{FF2B5EF4-FFF2-40B4-BE49-F238E27FC236}">
                <a16:creationId xmlns:a16="http://schemas.microsoft.com/office/drawing/2014/main" id="{A3C4A01E-B701-450C-A5DE-7BB332DB8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3673475" y="5518150"/>
            <a:ext cx="377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28">
            <a:extLst>
              <a:ext uri="{FF2B5EF4-FFF2-40B4-BE49-F238E27FC236}">
                <a16:creationId xmlns:a16="http://schemas.microsoft.com/office/drawing/2014/main" id="{ABFE1600-BC93-422D-A6FE-A5C98C55E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3590925" y="4968875"/>
            <a:ext cx="377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28">
            <a:extLst>
              <a:ext uri="{FF2B5EF4-FFF2-40B4-BE49-F238E27FC236}">
                <a16:creationId xmlns:a16="http://schemas.microsoft.com/office/drawing/2014/main" id="{F44B7B48-9A42-430B-8006-77A9F498E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2744788" y="4810125"/>
            <a:ext cx="376237"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30" descr="http://www.icpdas-europe.com/uploads/tx_v4icpdascatalog/125975/web/icpdas/zb-2550-t_cr_1.jpg">
            <a:extLst>
              <a:ext uri="{FF2B5EF4-FFF2-40B4-BE49-F238E27FC236}">
                <a16:creationId xmlns:a16="http://schemas.microsoft.com/office/drawing/2014/main" id="{99016D99-8690-4588-8C0A-5926D88FAAA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26569"/>
          <a:stretch>
            <a:fillRect/>
          </a:stretch>
        </p:blipFill>
        <p:spPr bwMode="auto">
          <a:xfrm>
            <a:off x="4222750" y="4991100"/>
            <a:ext cx="36036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28">
            <a:extLst>
              <a:ext uri="{FF2B5EF4-FFF2-40B4-BE49-F238E27FC236}">
                <a16:creationId xmlns:a16="http://schemas.microsoft.com/office/drawing/2014/main" id="{22AD7566-7B51-4E97-BA7E-687AE5E12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3071813" y="5815013"/>
            <a:ext cx="3778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4" name="Straight Arrow Connector 12">
            <a:extLst>
              <a:ext uri="{FF2B5EF4-FFF2-40B4-BE49-F238E27FC236}">
                <a16:creationId xmlns:a16="http://schemas.microsoft.com/office/drawing/2014/main" id="{5EF591F0-955B-4A72-8827-D0B5610F1080}"/>
              </a:ext>
            </a:extLst>
          </p:cNvPr>
          <p:cNvCxnSpPr>
            <a:endCxn id="116" idx="2"/>
          </p:cNvCxnSpPr>
          <p:nvPr/>
        </p:nvCxnSpPr>
        <p:spPr>
          <a:xfrm>
            <a:off x="4583113" y="5235575"/>
            <a:ext cx="763587"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5" name="Picture 28">
            <a:extLst>
              <a:ext uri="{FF2B5EF4-FFF2-40B4-BE49-F238E27FC236}">
                <a16:creationId xmlns:a16="http://schemas.microsoft.com/office/drawing/2014/main" id="{B41DCB73-0072-4832-BA74-2D572C0EC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2084388" y="5656263"/>
            <a:ext cx="377825"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Cloud 14">
            <a:extLst>
              <a:ext uri="{FF2B5EF4-FFF2-40B4-BE49-F238E27FC236}">
                <a16:creationId xmlns:a16="http://schemas.microsoft.com/office/drawing/2014/main" id="{22ED798C-3F4F-4CA1-BA22-D04FA30B867E}"/>
              </a:ext>
            </a:extLst>
          </p:cNvPr>
          <p:cNvSpPr/>
          <p:nvPr/>
        </p:nvSpPr>
        <p:spPr>
          <a:xfrm>
            <a:off x="5337175" y="4498975"/>
            <a:ext cx="3051175" cy="1474788"/>
          </a:xfrm>
          <a:prstGeom prst="cloud">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a:solidFill>
                  <a:srgbClr val="0000FF"/>
                </a:solidFill>
              </a:rPr>
              <a:t>The Internet</a:t>
            </a:r>
            <a:endParaRPr lang="en-US" altLang="en-US">
              <a:solidFill>
                <a:srgbClr val="0000FF"/>
              </a:solidFill>
            </a:endParaRPr>
          </a:p>
        </p:txBody>
      </p:sp>
      <p:cxnSp>
        <p:nvCxnSpPr>
          <p:cNvPr id="117" name="Straight Arrow Connector 15">
            <a:extLst>
              <a:ext uri="{FF2B5EF4-FFF2-40B4-BE49-F238E27FC236}">
                <a16:creationId xmlns:a16="http://schemas.microsoft.com/office/drawing/2014/main" id="{E73B07BF-4C34-46D9-80A5-1348FD71B468}"/>
              </a:ext>
            </a:extLst>
          </p:cNvPr>
          <p:cNvCxnSpPr/>
          <p:nvPr/>
        </p:nvCxnSpPr>
        <p:spPr>
          <a:xfrm flipV="1">
            <a:off x="4008438" y="5372100"/>
            <a:ext cx="330200" cy="128588"/>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6">
            <a:extLst>
              <a:ext uri="{FF2B5EF4-FFF2-40B4-BE49-F238E27FC236}">
                <a16:creationId xmlns:a16="http://schemas.microsoft.com/office/drawing/2014/main" id="{9FDFF932-9C07-4D60-8202-4FA17FAAFF3A}"/>
              </a:ext>
            </a:extLst>
          </p:cNvPr>
          <p:cNvCxnSpPr/>
          <p:nvPr/>
        </p:nvCxnSpPr>
        <p:spPr>
          <a:xfrm flipV="1">
            <a:off x="3449638" y="5732463"/>
            <a:ext cx="330200" cy="128587"/>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7">
            <a:extLst>
              <a:ext uri="{FF2B5EF4-FFF2-40B4-BE49-F238E27FC236}">
                <a16:creationId xmlns:a16="http://schemas.microsoft.com/office/drawing/2014/main" id="{0D493861-7970-4695-9DCE-8F0843C50B33}"/>
              </a:ext>
            </a:extLst>
          </p:cNvPr>
          <p:cNvCxnSpPr/>
          <p:nvPr/>
        </p:nvCxnSpPr>
        <p:spPr>
          <a:xfrm flipV="1">
            <a:off x="2444750" y="4849813"/>
            <a:ext cx="328613" cy="128587"/>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8">
            <a:extLst>
              <a:ext uri="{FF2B5EF4-FFF2-40B4-BE49-F238E27FC236}">
                <a16:creationId xmlns:a16="http://schemas.microsoft.com/office/drawing/2014/main" id="{90655DB1-BE48-4A50-BFE0-182B1F06A5BC}"/>
              </a:ext>
            </a:extLst>
          </p:cNvPr>
          <p:cNvCxnSpPr/>
          <p:nvPr/>
        </p:nvCxnSpPr>
        <p:spPr>
          <a:xfrm flipV="1">
            <a:off x="2414588" y="5507038"/>
            <a:ext cx="330200" cy="128587"/>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9">
            <a:extLst>
              <a:ext uri="{FF2B5EF4-FFF2-40B4-BE49-F238E27FC236}">
                <a16:creationId xmlns:a16="http://schemas.microsoft.com/office/drawing/2014/main" id="{EAF5CA94-12AE-4BF5-8F28-4D2A84C0DFCE}"/>
              </a:ext>
            </a:extLst>
          </p:cNvPr>
          <p:cNvCxnSpPr/>
          <p:nvPr/>
        </p:nvCxnSpPr>
        <p:spPr>
          <a:xfrm>
            <a:off x="4035425" y="5121275"/>
            <a:ext cx="269875" cy="1524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20">
            <a:extLst>
              <a:ext uri="{FF2B5EF4-FFF2-40B4-BE49-F238E27FC236}">
                <a16:creationId xmlns:a16="http://schemas.microsoft.com/office/drawing/2014/main" id="{96C71D89-E52D-404D-8027-6FB7A8818B27}"/>
              </a:ext>
            </a:extLst>
          </p:cNvPr>
          <p:cNvCxnSpPr/>
          <p:nvPr/>
        </p:nvCxnSpPr>
        <p:spPr>
          <a:xfrm>
            <a:off x="3162300" y="4892675"/>
            <a:ext cx="428625" cy="9842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21">
            <a:extLst>
              <a:ext uri="{FF2B5EF4-FFF2-40B4-BE49-F238E27FC236}">
                <a16:creationId xmlns:a16="http://schemas.microsoft.com/office/drawing/2014/main" id="{E477EEBD-EF10-46D7-8017-379FE103457E}"/>
              </a:ext>
            </a:extLst>
          </p:cNvPr>
          <p:cNvCxnSpPr/>
          <p:nvPr/>
        </p:nvCxnSpPr>
        <p:spPr>
          <a:xfrm>
            <a:off x="3238500" y="5468938"/>
            <a:ext cx="428625" cy="9842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22">
            <a:extLst>
              <a:ext uri="{FF2B5EF4-FFF2-40B4-BE49-F238E27FC236}">
                <a16:creationId xmlns:a16="http://schemas.microsoft.com/office/drawing/2014/main" id="{9C516569-31DF-422E-AAD9-BD3AFAC07ADC}"/>
              </a:ext>
            </a:extLst>
          </p:cNvPr>
          <p:cNvCxnSpPr/>
          <p:nvPr/>
        </p:nvCxnSpPr>
        <p:spPr>
          <a:xfrm>
            <a:off x="2547938" y="5797550"/>
            <a:ext cx="465137" cy="93663"/>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23">
            <a:extLst>
              <a:ext uri="{FF2B5EF4-FFF2-40B4-BE49-F238E27FC236}">
                <a16:creationId xmlns:a16="http://schemas.microsoft.com/office/drawing/2014/main" id="{04636301-D7FF-479D-8DF6-31C9272824B2}"/>
              </a:ext>
            </a:extLst>
          </p:cNvPr>
          <p:cNvCxnSpPr/>
          <p:nvPr/>
        </p:nvCxnSpPr>
        <p:spPr>
          <a:xfrm>
            <a:off x="3071813" y="5540375"/>
            <a:ext cx="166687" cy="26987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24">
            <a:extLst>
              <a:ext uri="{FF2B5EF4-FFF2-40B4-BE49-F238E27FC236}">
                <a16:creationId xmlns:a16="http://schemas.microsoft.com/office/drawing/2014/main" id="{64F59AEB-C9EC-4DD0-83B1-BAC3D6B185B1}"/>
              </a:ext>
            </a:extLst>
          </p:cNvPr>
          <p:cNvCxnSpPr/>
          <p:nvPr/>
        </p:nvCxnSpPr>
        <p:spPr>
          <a:xfrm>
            <a:off x="2932113" y="5027613"/>
            <a:ext cx="139700" cy="26987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25">
            <a:extLst>
              <a:ext uri="{FF2B5EF4-FFF2-40B4-BE49-F238E27FC236}">
                <a16:creationId xmlns:a16="http://schemas.microsoft.com/office/drawing/2014/main" id="{A8C5747B-158F-48E1-86EB-5774E1811F49}"/>
              </a:ext>
            </a:extLst>
          </p:cNvPr>
          <p:cNvCxnSpPr/>
          <p:nvPr/>
        </p:nvCxnSpPr>
        <p:spPr>
          <a:xfrm>
            <a:off x="3792538" y="5197475"/>
            <a:ext cx="69850" cy="284163"/>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26">
            <a:extLst>
              <a:ext uri="{FF2B5EF4-FFF2-40B4-BE49-F238E27FC236}">
                <a16:creationId xmlns:a16="http://schemas.microsoft.com/office/drawing/2014/main" id="{31EE8AF9-6020-4317-B591-FDA7C81839CC}"/>
              </a:ext>
            </a:extLst>
          </p:cNvPr>
          <p:cNvCxnSpPr/>
          <p:nvPr/>
        </p:nvCxnSpPr>
        <p:spPr>
          <a:xfrm>
            <a:off x="2273300" y="5184775"/>
            <a:ext cx="0" cy="409575"/>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9" name="Picture 28">
            <a:extLst>
              <a:ext uri="{FF2B5EF4-FFF2-40B4-BE49-F238E27FC236}">
                <a16:creationId xmlns:a16="http://schemas.microsoft.com/office/drawing/2014/main" id="{B17AC7A5-C154-4E3C-B6E2-BA98D3167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1587500" y="5241925"/>
            <a:ext cx="377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0" name="Straight Arrow Connector 28">
            <a:extLst>
              <a:ext uri="{FF2B5EF4-FFF2-40B4-BE49-F238E27FC236}">
                <a16:creationId xmlns:a16="http://schemas.microsoft.com/office/drawing/2014/main" id="{B8AFFE75-9925-422E-A7B6-DFCCE5BAA6BD}"/>
              </a:ext>
            </a:extLst>
          </p:cNvPr>
          <p:cNvCxnSpPr/>
          <p:nvPr/>
        </p:nvCxnSpPr>
        <p:spPr>
          <a:xfrm>
            <a:off x="1776413" y="5434013"/>
            <a:ext cx="307975" cy="201612"/>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29">
            <a:extLst>
              <a:ext uri="{FF2B5EF4-FFF2-40B4-BE49-F238E27FC236}">
                <a16:creationId xmlns:a16="http://schemas.microsoft.com/office/drawing/2014/main" id="{C7B68040-2929-4E69-8915-4628D2438FD1}"/>
              </a:ext>
            </a:extLst>
          </p:cNvPr>
          <p:cNvCxnSpPr/>
          <p:nvPr/>
        </p:nvCxnSpPr>
        <p:spPr>
          <a:xfrm flipV="1">
            <a:off x="1800225" y="5099050"/>
            <a:ext cx="330200" cy="127000"/>
          </a:xfrm>
          <a:prstGeom prst="straightConnector1">
            <a:avLst/>
          </a:prstGeom>
          <a:ln w="63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2" name="Rectangular Callout 30">
            <a:extLst>
              <a:ext uri="{FF2B5EF4-FFF2-40B4-BE49-F238E27FC236}">
                <a16:creationId xmlns:a16="http://schemas.microsoft.com/office/drawing/2014/main" id="{86401FD1-F326-4424-A5BA-1CBDD51AEFB1}"/>
              </a:ext>
            </a:extLst>
          </p:cNvPr>
          <p:cNvSpPr/>
          <p:nvPr/>
        </p:nvSpPr>
        <p:spPr>
          <a:xfrm>
            <a:off x="4583113" y="5861050"/>
            <a:ext cx="1079500" cy="315913"/>
          </a:xfrm>
          <a:prstGeom prst="wedgeRectCallout">
            <a:avLst>
              <a:gd name="adj1" fmla="val -54090"/>
              <a:gd name="adj2" fmla="val -15793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Gateway</a:t>
            </a:r>
            <a:endParaRPr lang="en-US" altLang="en-US" sz="1400" b="1">
              <a:solidFill>
                <a:srgbClr val="0000FF"/>
              </a:solidFill>
            </a:endParaRPr>
          </a:p>
        </p:txBody>
      </p:sp>
      <p:sp>
        <p:nvSpPr>
          <p:cNvPr id="133" name="Rectangular Callout 31">
            <a:extLst>
              <a:ext uri="{FF2B5EF4-FFF2-40B4-BE49-F238E27FC236}">
                <a16:creationId xmlns:a16="http://schemas.microsoft.com/office/drawing/2014/main" id="{8A4F8CFF-1536-4DC9-A53B-C32FDFF5ACC2}"/>
              </a:ext>
            </a:extLst>
          </p:cNvPr>
          <p:cNvSpPr/>
          <p:nvPr/>
        </p:nvSpPr>
        <p:spPr>
          <a:xfrm>
            <a:off x="395288" y="5594350"/>
            <a:ext cx="1081087" cy="315913"/>
          </a:xfrm>
          <a:prstGeom prst="wedgeRectCallout">
            <a:avLst>
              <a:gd name="adj1" fmla="val 81965"/>
              <a:gd name="adj2" fmla="val -5805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Data link</a:t>
            </a:r>
            <a:endParaRPr lang="en-US" altLang="en-US" sz="1400" b="1">
              <a:solidFill>
                <a:srgbClr val="0000FF"/>
              </a:solidFill>
            </a:endParaRPr>
          </a:p>
        </p:txBody>
      </p:sp>
      <p:sp>
        <p:nvSpPr>
          <p:cNvPr id="134" name="Right Brace 32">
            <a:extLst>
              <a:ext uri="{FF2B5EF4-FFF2-40B4-BE49-F238E27FC236}">
                <a16:creationId xmlns:a16="http://schemas.microsoft.com/office/drawing/2014/main" id="{77061A51-B685-4EA4-B399-A81137D21BB0}"/>
              </a:ext>
            </a:extLst>
          </p:cNvPr>
          <p:cNvSpPr/>
          <p:nvPr/>
        </p:nvSpPr>
        <p:spPr>
          <a:xfrm rot="16200000" flipH="1">
            <a:off x="2940844" y="4669632"/>
            <a:ext cx="238125" cy="2814637"/>
          </a:xfrm>
          <a:prstGeom prst="rightBrace">
            <a:avLst>
              <a:gd name="adj1" fmla="val 46126"/>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eaLnBrk="1" fontAlgn="auto" hangingPunct="1">
              <a:spcBef>
                <a:spcPts val="0"/>
              </a:spcBef>
              <a:spcAft>
                <a:spcPts val="0"/>
              </a:spcAft>
              <a:defRPr/>
            </a:pPr>
            <a:endParaRPr lang="en-US" altLang="en-US"/>
          </a:p>
        </p:txBody>
      </p:sp>
      <p:sp>
        <p:nvSpPr>
          <p:cNvPr id="135" name="Rectangle 30736">
            <a:extLst>
              <a:ext uri="{FF2B5EF4-FFF2-40B4-BE49-F238E27FC236}">
                <a16:creationId xmlns:a16="http://schemas.microsoft.com/office/drawing/2014/main" id="{9CC000D4-C40A-4241-8E75-7746A9D22AAB}"/>
              </a:ext>
            </a:extLst>
          </p:cNvPr>
          <p:cNvSpPr>
            <a:spLocks noChangeArrowheads="1"/>
          </p:cNvSpPr>
          <p:nvPr/>
        </p:nvSpPr>
        <p:spPr bwMode="auto">
          <a:xfrm>
            <a:off x="2595563" y="6154738"/>
            <a:ext cx="10302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a:solidFill>
                  <a:srgbClr val="0000FF"/>
                </a:solidFill>
              </a:rPr>
              <a:t>Network</a:t>
            </a:r>
            <a:endParaRPr lang="en-US" altLang="en-US" sz="1800">
              <a:solidFill>
                <a:srgbClr val="0000FF"/>
              </a:solidFill>
            </a:endParaRPr>
          </a:p>
        </p:txBody>
      </p:sp>
    </p:spTree>
    <p:extLst>
      <p:ext uri="{BB962C8B-B14F-4D97-AF65-F5344CB8AC3E}">
        <p14:creationId xmlns:p14="http://schemas.microsoft.com/office/powerpoint/2010/main" val="2973847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38FC72B-7677-44F9-9777-734B0CF98099}"/>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F3AAA866-BB58-456B-843D-42A15C89E133}"/>
              </a:ext>
            </a:extLst>
          </p:cNvPr>
          <p:cNvSpPr>
            <a:spLocks noGrp="1"/>
          </p:cNvSpPr>
          <p:nvPr>
            <p:ph idx="1"/>
          </p:nvPr>
        </p:nvSpPr>
        <p:spPr>
          <a:xfrm>
            <a:off x="774923" y="554372"/>
            <a:ext cx="10653003" cy="4281341"/>
          </a:xfrm>
        </p:spPr>
        <p:txBody>
          <a:bodyPr/>
          <a:lstStyle/>
          <a:p>
            <a:pPr marL="0" indent="0">
              <a:buNone/>
            </a:pPr>
            <a:r>
              <a:rPr lang="tr-TR" altLang="tr-TR" dirty="0"/>
              <a:t>“Nesnelerin İnterneti” İnternete Bağlı Cihaz Ya Da Makinelerin Birbirleriyle Veri Alışverişi Yapabilmesi Anlamına Geliyor.</a:t>
            </a:r>
            <a:endParaRPr lang="en-GB" altLang="tr-TR" dirty="0"/>
          </a:p>
          <a:p>
            <a:endParaRPr lang="tr-TR" altLang="tr-TR" dirty="0"/>
          </a:p>
          <a:p>
            <a:endParaRPr lang="en-GB" dirty="0"/>
          </a:p>
        </p:txBody>
      </p:sp>
      <p:pic>
        <p:nvPicPr>
          <p:cNvPr id="4" name="Picture 2" descr="Big Data, Internet of Things, IOT,M2M, Machine to Machine, Wearable Technology, Data Science ">
            <a:extLst>
              <a:ext uri="{FF2B5EF4-FFF2-40B4-BE49-F238E27FC236}">
                <a16:creationId xmlns:a16="http://schemas.microsoft.com/office/drawing/2014/main" id="{06C455F0-5095-4254-93DC-25611C404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167" t="8224" r="7043"/>
          <a:stretch>
            <a:fillRect/>
          </a:stretch>
        </p:blipFill>
        <p:spPr bwMode="auto">
          <a:xfrm>
            <a:off x="3763524" y="3036553"/>
            <a:ext cx="3643312" cy="326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0699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76BA33-6FC1-4ED1-A740-163AF4EE2FA2}"/>
              </a:ext>
            </a:extLst>
          </p:cNvPr>
          <p:cNvSpPr>
            <a:spLocks noGrp="1"/>
          </p:cNvSpPr>
          <p:nvPr>
            <p:ph type="title"/>
          </p:nvPr>
        </p:nvSpPr>
        <p:spPr/>
        <p:txBody>
          <a:bodyPr/>
          <a:lstStyle/>
          <a:p>
            <a:r>
              <a:rPr lang="en-GB" altLang="en-US" dirty="0"/>
              <a:t>Protocol Stack</a:t>
            </a:r>
            <a:br>
              <a:rPr lang="en-GB" altLang="en-US" dirty="0"/>
            </a:br>
            <a:endParaRPr lang="en-GB" dirty="0"/>
          </a:p>
        </p:txBody>
      </p:sp>
      <p:sp>
        <p:nvSpPr>
          <p:cNvPr id="3" name="İçerik Yer Tutucusu 2">
            <a:extLst>
              <a:ext uri="{FF2B5EF4-FFF2-40B4-BE49-F238E27FC236}">
                <a16:creationId xmlns:a16="http://schemas.microsoft.com/office/drawing/2014/main" id="{FB8B3BC4-68AC-48F6-AD7D-48E487F085DD}"/>
              </a:ext>
            </a:extLst>
          </p:cNvPr>
          <p:cNvSpPr>
            <a:spLocks noGrp="1"/>
          </p:cNvSpPr>
          <p:nvPr>
            <p:ph idx="1"/>
          </p:nvPr>
        </p:nvSpPr>
        <p:spPr/>
        <p:txBody>
          <a:bodyPr/>
          <a:lstStyle/>
          <a:p>
            <a:endParaRPr lang="en-GB" dirty="0"/>
          </a:p>
        </p:txBody>
      </p:sp>
      <p:grpSp>
        <p:nvGrpSpPr>
          <p:cNvPr id="4" name="Group 30730">
            <a:extLst>
              <a:ext uri="{FF2B5EF4-FFF2-40B4-BE49-F238E27FC236}">
                <a16:creationId xmlns:a16="http://schemas.microsoft.com/office/drawing/2014/main" id="{CB09D55F-5BEE-491B-9CAD-5B1BC6D6F865}"/>
              </a:ext>
            </a:extLst>
          </p:cNvPr>
          <p:cNvGrpSpPr>
            <a:grpSpLocks/>
          </p:cNvGrpSpPr>
          <p:nvPr/>
        </p:nvGrpSpPr>
        <p:grpSpPr bwMode="auto">
          <a:xfrm>
            <a:off x="2198578" y="6271465"/>
            <a:ext cx="4389437" cy="296863"/>
            <a:chOff x="1115616" y="5949280"/>
            <a:chExt cx="4390054" cy="296416"/>
          </a:xfrm>
        </p:grpSpPr>
        <p:cxnSp>
          <p:nvCxnSpPr>
            <p:cNvPr id="5" name="Straight Connector 51">
              <a:extLst>
                <a:ext uri="{FF2B5EF4-FFF2-40B4-BE49-F238E27FC236}">
                  <a16:creationId xmlns:a16="http://schemas.microsoft.com/office/drawing/2014/main" id="{62FEA299-7E70-4CF1-86FD-E0A89586FC82}"/>
                </a:ext>
              </a:extLst>
            </p:cNvPr>
            <p:cNvCxnSpPr/>
            <p:nvPr/>
          </p:nvCxnSpPr>
          <p:spPr>
            <a:xfrm flipV="1">
              <a:off x="5505670" y="5949280"/>
              <a:ext cx="0" cy="28849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2">
              <a:extLst>
                <a:ext uri="{FF2B5EF4-FFF2-40B4-BE49-F238E27FC236}">
                  <a16:creationId xmlns:a16="http://schemas.microsoft.com/office/drawing/2014/main" id="{3C3706A6-4178-4A48-9FD3-898EB5813250}"/>
                </a:ext>
              </a:extLst>
            </p:cNvPr>
            <p:cNvCxnSpPr/>
            <p:nvPr/>
          </p:nvCxnSpPr>
          <p:spPr>
            <a:xfrm flipV="1">
              <a:off x="1115616" y="5949280"/>
              <a:ext cx="0" cy="28849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53">
              <a:extLst>
                <a:ext uri="{FF2B5EF4-FFF2-40B4-BE49-F238E27FC236}">
                  <a16:creationId xmlns:a16="http://schemas.microsoft.com/office/drawing/2014/main" id="{2A3DD83F-E73C-441E-9FD6-550381673DE5}"/>
                </a:ext>
              </a:extLst>
            </p:cNvPr>
            <p:cNvCxnSpPr/>
            <p:nvPr/>
          </p:nvCxnSpPr>
          <p:spPr>
            <a:xfrm flipH="1">
              <a:off x="1131493" y="6237770"/>
              <a:ext cx="4374177" cy="792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 name="Picture 28">
            <a:extLst>
              <a:ext uri="{FF2B5EF4-FFF2-40B4-BE49-F238E27FC236}">
                <a16:creationId xmlns:a16="http://schemas.microsoft.com/office/drawing/2014/main" id="{023A6B2D-6D7C-4157-BA63-58A384EE0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6862653" y="1591515"/>
            <a:ext cx="89693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85D0D513-870E-42FE-BEDF-8D028F57DA76}"/>
              </a:ext>
            </a:extLst>
          </p:cNvPr>
          <p:cNvSpPr txBox="1">
            <a:spLocks/>
          </p:cNvSpPr>
          <p:nvPr/>
        </p:nvSpPr>
        <p:spPr>
          <a:xfrm>
            <a:off x="1539765" y="669178"/>
            <a:ext cx="8229600" cy="511175"/>
          </a:xfrm>
          <a:prstGeom prst="rect">
            <a:avLst/>
          </a:prstGeom>
        </p:spPr>
        <p:txBody>
          <a:bodyPr vert="horz" lIns="91440" tIns="45720" rIns="91440" bIns="45720" rtlCol="0" anchor="ctr">
            <a:normAutofit fontScale="97500"/>
          </a:bodyPr>
          <a:lstStyle>
            <a:lvl1pPr algn="l" defTabSz="457200" rtl="0" eaLnBrk="1" latinLnBrk="0" hangingPunct="1">
              <a:spcBef>
                <a:spcPct val="0"/>
              </a:spcBef>
              <a:buNone/>
              <a:defRPr sz="2400" b="0" kern="1200" cap="all">
                <a:solidFill>
                  <a:schemeClr val="bg1"/>
                </a:solidFill>
                <a:latin typeface="LST Forever" pitchFamily="50"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endParaRPr lang="en-GB" altLang="en-US" dirty="0"/>
          </a:p>
        </p:txBody>
      </p:sp>
      <p:sp>
        <p:nvSpPr>
          <p:cNvPr id="10" name="Slide Number Placeholder 3">
            <a:extLst>
              <a:ext uri="{FF2B5EF4-FFF2-40B4-BE49-F238E27FC236}">
                <a16:creationId xmlns:a16="http://schemas.microsoft.com/office/drawing/2014/main" id="{230FE590-D7D5-4DD7-9F29-8E7FD8A05F50}"/>
              </a:ext>
            </a:extLst>
          </p:cNvPr>
          <p:cNvSpPr>
            <a:spLocks noGrp="1"/>
          </p:cNvSpPr>
          <p:nvPr>
            <p:ph type="sldNum" sz="quarter" idx="12"/>
          </p:nvPr>
        </p:nvSpPr>
        <p:spPr bwMode="auto">
          <a:xfrm>
            <a:off x="7635765" y="675089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8A5FDED-66EF-4C92-BB6B-1FE96E027403}" type="slidenum">
              <a:rPr lang="en-GB" altLang="en-US" sz="1200">
                <a:solidFill>
                  <a:srgbClr val="898989"/>
                </a:solidFill>
              </a:rPr>
              <a:pPr>
                <a:spcBef>
                  <a:spcPct val="0"/>
                </a:spcBef>
                <a:buFontTx/>
                <a:buNone/>
              </a:pPr>
              <a:t>30</a:t>
            </a:fld>
            <a:endParaRPr lang="en-GB" altLang="en-US" sz="1200">
              <a:solidFill>
                <a:srgbClr val="898989"/>
              </a:solidFill>
            </a:endParaRPr>
          </a:p>
        </p:txBody>
      </p:sp>
      <p:pic>
        <p:nvPicPr>
          <p:cNvPr id="11" name="Picture 2">
            <a:extLst>
              <a:ext uri="{FF2B5EF4-FFF2-40B4-BE49-F238E27FC236}">
                <a16:creationId xmlns:a16="http://schemas.microsoft.com/office/drawing/2014/main" id="{1A088DAF-0DE0-422C-A78D-C66402D145CE}"/>
              </a:ext>
            </a:extLst>
          </p:cNvPr>
          <p:cNvPicPr>
            <a:picLocks noChangeAspect="1" noChangeArrowheads="1"/>
          </p:cNvPicPr>
          <p:nvPr/>
        </p:nvPicPr>
        <p:blipFill>
          <a:blip r:embed="rId3"/>
          <a:srcRect/>
          <a:stretch>
            <a:fillRect/>
          </a:stretch>
        </p:blipFill>
        <p:spPr bwMode="auto">
          <a:xfrm>
            <a:off x="1803290" y="4039440"/>
            <a:ext cx="466725" cy="981075"/>
          </a:xfrm>
          <a:prstGeom prst="rect">
            <a:avLst/>
          </a:prstGeom>
          <a:noFill/>
          <a:ln>
            <a:noFill/>
          </a:ln>
          <a:effectLst>
            <a:prstShdw prst="shdw17" dist="17961" dir="2700000">
              <a:schemeClr val="accent1">
                <a:gamma/>
                <a:shade val="60000"/>
                <a:invGamma/>
                <a:alpha val="50000"/>
              </a:schemeClr>
            </a:prstShdw>
          </a:effectLst>
        </p:spPr>
      </p:pic>
      <p:pic>
        <p:nvPicPr>
          <p:cNvPr id="12" name="Picture 30" descr="http://www.icpdas-europe.com/uploads/tx_v4icpdascatalog/125975/web/icpdas/zb-2550-t_cr_1.jpg">
            <a:extLst>
              <a:ext uri="{FF2B5EF4-FFF2-40B4-BE49-F238E27FC236}">
                <a16:creationId xmlns:a16="http://schemas.microsoft.com/office/drawing/2014/main" id="{5795D356-E15C-4A23-BC0F-032A1B2E043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07090" y="4480765"/>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8">
            <a:extLst>
              <a:ext uri="{FF2B5EF4-FFF2-40B4-BE49-F238E27FC236}">
                <a16:creationId xmlns:a16="http://schemas.microsoft.com/office/drawing/2014/main" id="{3D9F40D5-B9D3-4918-880E-6AFFE9C71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2853" t="23505" r="5774" b="38515"/>
          <a:stretch>
            <a:fillRect/>
          </a:stretch>
        </p:blipFill>
        <p:spPr bwMode="auto">
          <a:xfrm>
            <a:off x="4413140" y="1591515"/>
            <a:ext cx="8985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4" name="Group 2">
            <a:extLst>
              <a:ext uri="{FF2B5EF4-FFF2-40B4-BE49-F238E27FC236}">
                <a16:creationId xmlns:a16="http://schemas.microsoft.com/office/drawing/2014/main" id="{EB40010D-7CD8-493F-B706-51A78966F5A5}"/>
              </a:ext>
            </a:extLst>
          </p:cNvPr>
          <p:cNvGrpSpPr>
            <a:grpSpLocks/>
          </p:cNvGrpSpPr>
          <p:nvPr/>
        </p:nvGrpSpPr>
        <p:grpSpPr bwMode="auto">
          <a:xfrm>
            <a:off x="3998803" y="1847103"/>
            <a:ext cx="1727200" cy="1728787"/>
            <a:chOff x="755576" y="3284984"/>
            <a:chExt cx="1728192" cy="1728192"/>
          </a:xfrm>
        </p:grpSpPr>
        <p:sp>
          <p:nvSpPr>
            <p:cNvPr id="15" name="Rectangle 5">
              <a:extLst>
                <a:ext uri="{FF2B5EF4-FFF2-40B4-BE49-F238E27FC236}">
                  <a16:creationId xmlns:a16="http://schemas.microsoft.com/office/drawing/2014/main" id="{303DA04C-794C-4311-AB6C-83DD5102FF6B}"/>
                </a:ext>
              </a:extLst>
            </p:cNvPr>
            <p:cNvSpPr/>
            <p:nvPr/>
          </p:nvSpPr>
          <p:spPr>
            <a:xfrm>
              <a:off x="755576" y="4149873"/>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Network (IP)</a:t>
              </a:r>
              <a:endParaRPr lang="en-US" altLang="en-US" sz="1400" b="1">
                <a:solidFill>
                  <a:srgbClr val="0000FF"/>
                </a:solidFill>
              </a:endParaRPr>
            </a:p>
          </p:txBody>
        </p:sp>
        <p:sp>
          <p:nvSpPr>
            <p:cNvPr id="16" name="Rectangle 9">
              <a:extLst>
                <a:ext uri="{FF2B5EF4-FFF2-40B4-BE49-F238E27FC236}">
                  <a16:creationId xmlns:a16="http://schemas.microsoft.com/office/drawing/2014/main" id="{ADF8020D-87A9-4FAF-A761-35E550213F00}"/>
                </a:ext>
              </a:extLst>
            </p:cNvPr>
            <p:cNvSpPr/>
            <p:nvPr/>
          </p:nvSpPr>
          <p:spPr>
            <a:xfrm>
              <a:off x="755576" y="4581525"/>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IEEE 802.15.4 PHY/MAC</a:t>
              </a:r>
              <a:endParaRPr lang="en-US" altLang="en-US" sz="1400" b="1">
                <a:solidFill>
                  <a:srgbClr val="0000FF"/>
                </a:solidFill>
              </a:endParaRPr>
            </a:p>
          </p:txBody>
        </p:sp>
        <p:sp>
          <p:nvSpPr>
            <p:cNvPr id="17" name="Rectangle 10">
              <a:extLst>
                <a:ext uri="{FF2B5EF4-FFF2-40B4-BE49-F238E27FC236}">
                  <a16:creationId xmlns:a16="http://schemas.microsoft.com/office/drawing/2014/main" id="{EB024339-BDBC-4DEA-B683-215DDEC80500}"/>
                </a:ext>
              </a:extLst>
            </p:cNvPr>
            <p:cNvSpPr/>
            <p:nvPr/>
          </p:nvSpPr>
          <p:spPr>
            <a:xfrm>
              <a:off x="755576" y="3716635"/>
              <a:ext cx="1728192" cy="43323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TCP/UDP</a:t>
              </a:r>
              <a:endParaRPr lang="en-US" altLang="en-US" sz="1400" b="1">
                <a:solidFill>
                  <a:srgbClr val="0000FF"/>
                </a:solidFill>
              </a:endParaRPr>
            </a:p>
          </p:txBody>
        </p:sp>
        <p:sp>
          <p:nvSpPr>
            <p:cNvPr id="18" name="Rectangle 11">
              <a:extLst>
                <a:ext uri="{FF2B5EF4-FFF2-40B4-BE49-F238E27FC236}">
                  <a16:creationId xmlns:a16="http://schemas.microsoft.com/office/drawing/2014/main" id="{34E82F20-0ED2-4D06-993C-C2C105572273}"/>
                </a:ext>
              </a:extLst>
            </p:cNvPr>
            <p:cNvSpPr/>
            <p:nvPr/>
          </p:nvSpPr>
          <p:spPr>
            <a:xfrm>
              <a:off x="755576" y="3284984"/>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Application</a:t>
              </a:r>
              <a:endParaRPr lang="en-US" altLang="en-US" sz="1400" b="1">
                <a:solidFill>
                  <a:srgbClr val="0000FF"/>
                </a:solidFill>
              </a:endParaRPr>
            </a:p>
          </p:txBody>
        </p:sp>
      </p:grpSp>
      <p:grpSp>
        <p:nvGrpSpPr>
          <p:cNvPr id="19" name="Group 13">
            <a:extLst>
              <a:ext uri="{FF2B5EF4-FFF2-40B4-BE49-F238E27FC236}">
                <a16:creationId xmlns:a16="http://schemas.microsoft.com/office/drawing/2014/main" id="{9B621779-48B9-4167-AB81-4B680CDB0055}"/>
              </a:ext>
            </a:extLst>
          </p:cNvPr>
          <p:cNvGrpSpPr>
            <a:grpSpLocks/>
          </p:cNvGrpSpPr>
          <p:nvPr/>
        </p:nvGrpSpPr>
        <p:grpSpPr bwMode="auto">
          <a:xfrm>
            <a:off x="6375290" y="1847103"/>
            <a:ext cx="1727200" cy="1728787"/>
            <a:chOff x="755576" y="3284984"/>
            <a:chExt cx="1728192" cy="1728192"/>
          </a:xfrm>
        </p:grpSpPr>
        <p:sp>
          <p:nvSpPr>
            <p:cNvPr id="20" name="Rectangle 14">
              <a:extLst>
                <a:ext uri="{FF2B5EF4-FFF2-40B4-BE49-F238E27FC236}">
                  <a16:creationId xmlns:a16="http://schemas.microsoft.com/office/drawing/2014/main" id="{A29A5A4D-157B-4355-8D4B-91D59EAD498E}"/>
                </a:ext>
              </a:extLst>
            </p:cNvPr>
            <p:cNvSpPr/>
            <p:nvPr/>
          </p:nvSpPr>
          <p:spPr>
            <a:xfrm>
              <a:off x="755576" y="4149873"/>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Network (IP)</a:t>
              </a:r>
              <a:endParaRPr lang="en-US" altLang="en-US" sz="1400" b="1">
                <a:solidFill>
                  <a:srgbClr val="0000FF"/>
                </a:solidFill>
              </a:endParaRPr>
            </a:p>
          </p:txBody>
        </p:sp>
        <p:sp>
          <p:nvSpPr>
            <p:cNvPr id="21" name="Rectangle 15">
              <a:extLst>
                <a:ext uri="{FF2B5EF4-FFF2-40B4-BE49-F238E27FC236}">
                  <a16:creationId xmlns:a16="http://schemas.microsoft.com/office/drawing/2014/main" id="{B8444DD6-D494-454A-95C4-1DF84A94A7BE}"/>
                </a:ext>
              </a:extLst>
            </p:cNvPr>
            <p:cNvSpPr/>
            <p:nvPr/>
          </p:nvSpPr>
          <p:spPr>
            <a:xfrm>
              <a:off x="755576" y="4581525"/>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IEEE 802.15.4 PHY/MAC</a:t>
              </a:r>
              <a:endParaRPr lang="en-US" altLang="en-US" sz="1400" b="1">
                <a:solidFill>
                  <a:srgbClr val="0000FF"/>
                </a:solidFill>
              </a:endParaRPr>
            </a:p>
          </p:txBody>
        </p:sp>
        <p:sp>
          <p:nvSpPr>
            <p:cNvPr id="22" name="Rectangle 16">
              <a:extLst>
                <a:ext uri="{FF2B5EF4-FFF2-40B4-BE49-F238E27FC236}">
                  <a16:creationId xmlns:a16="http://schemas.microsoft.com/office/drawing/2014/main" id="{4044379F-9720-4D46-8570-6B0C22A22270}"/>
                </a:ext>
              </a:extLst>
            </p:cNvPr>
            <p:cNvSpPr/>
            <p:nvPr/>
          </p:nvSpPr>
          <p:spPr>
            <a:xfrm>
              <a:off x="755576" y="3716635"/>
              <a:ext cx="1728192" cy="43323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TCP/UDP</a:t>
              </a:r>
              <a:endParaRPr lang="en-US" altLang="en-US" sz="1400" b="1">
                <a:solidFill>
                  <a:srgbClr val="0000FF"/>
                </a:solidFill>
              </a:endParaRPr>
            </a:p>
          </p:txBody>
        </p:sp>
        <p:sp>
          <p:nvSpPr>
            <p:cNvPr id="23" name="Rectangle 17">
              <a:extLst>
                <a:ext uri="{FF2B5EF4-FFF2-40B4-BE49-F238E27FC236}">
                  <a16:creationId xmlns:a16="http://schemas.microsoft.com/office/drawing/2014/main" id="{CFBB592C-F350-4F02-B9E2-7B4DDB1CD06A}"/>
                </a:ext>
              </a:extLst>
            </p:cNvPr>
            <p:cNvSpPr/>
            <p:nvPr/>
          </p:nvSpPr>
          <p:spPr>
            <a:xfrm>
              <a:off x="755576" y="3284984"/>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Application</a:t>
              </a:r>
              <a:endParaRPr lang="en-US" altLang="en-US" sz="1400" b="1">
                <a:solidFill>
                  <a:srgbClr val="0000FF"/>
                </a:solidFill>
              </a:endParaRPr>
            </a:p>
          </p:txBody>
        </p:sp>
      </p:grpSp>
      <p:sp>
        <p:nvSpPr>
          <p:cNvPr id="24" name="Rectangle 20">
            <a:extLst>
              <a:ext uri="{FF2B5EF4-FFF2-40B4-BE49-F238E27FC236}">
                <a16:creationId xmlns:a16="http://schemas.microsoft.com/office/drawing/2014/main" id="{54DD9C87-8136-471C-BE6E-692734B05550}"/>
              </a:ext>
            </a:extLst>
          </p:cNvPr>
          <p:cNvSpPr/>
          <p:nvPr/>
        </p:nvSpPr>
        <p:spPr>
          <a:xfrm>
            <a:off x="7454790" y="5865065"/>
            <a:ext cx="1728788" cy="4318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IEEE 802.15.4 PHY/MAC</a:t>
            </a:r>
            <a:endParaRPr lang="en-US" altLang="en-US" sz="1400" b="1">
              <a:solidFill>
                <a:srgbClr val="0000FF"/>
              </a:solidFill>
            </a:endParaRPr>
          </a:p>
        </p:txBody>
      </p:sp>
      <p:sp>
        <p:nvSpPr>
          <p:cNvPr id="25" name="Rectangle 24">
            <a:extLst>
              <a:ext uri="{FF2B5EF4-FFF2-40B4-BE49-F238E27FC236}">
                <a16:creationId xmlns:a16="http://schemas.microsoft.com/office/drawing/2014/main" id="{BC9B73CD-D3FD-4A95-9E51-E82D3FD4FE6A}"/>
              </a:ext>
            </a:extLst>
          </p:cNvPr>
          <p:cNvSpPr/>
          <p:nvPr/>
        </p:nvSpPr>
        <p:spPr>
          <a:xfrm>
            <a:off x="5724415" y="5433265"/>
            <a:ext cx="3459163" cy="4318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Network (IP)</a:t>
            </a:r>
            <a:endParaRPr lang="en-US" altLang="en-US" sz="1400" b="1">
              <a:solidFill>
                <a:srgbClr val="0000FF"/>
              </a:solidFill>
            </a:endParaRPr>
          </a:p>
        </p:txBody>
      </p:sp>
      <p:sp>
        <p:nvSpPr>
          <p:cNvPr id="26" name="Rectangle 25">
            <a:extLst>
              <a:ext uri="{FF2B5EF4-FFF2-40B4-BE49-F238E27FC236}">
                <a16:creationId xmlns:a16="http://schemas.microsoft.com/office/drawing/2014/main" id="{43B08A69-9286-4EAE-91C6-6F1C9B1DEA52}"/>
              </a:ext>
            </a:extLst>
          </p:cNvPr>
          <p:cNvSpPr/>
          <p:nvPr/>
        </p:nvSpPr>
        <p:spPr>
          <a:xfrm>
            <a:off x="5724415" y="5865065"/>
            <a:ext cx="1727200" cy="4318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IEEE 802.3 (Ethernet)</a:t>
            </a:r>
            <a:endParaRPr lang="en-US" altLang="en-US" sz="1400" b="1">
              <a:solidFill>
                <a:srgbClr val="0000FF"/>
              </a:solidFill>
            </a:endParaRPr>
          </a:p>
        </p:txBody>
      </p:sp>
      <p:grpSp>
        <p:nvGrpSpPr>
          <p:cNvPr id="27" name="Group 28">
            <a:extLst>
              <a:ext uri="{FF2B5EF4-FFF2-40B4-BE49-F238E27FC236}">
                <a16:creationId xmlns:a16="http://schemas.microsoft.com/office/drawing/2014/main" id="{259A7414-3B0F-4D2C-8815-555EE4A1378A}"/>
              </a:ext>
            </a:extLst>
          </p:cNvPr>
          <p:cNvGrpSpPr>
            <a:grpSpLocks/>
          </p:cNvGrpSpPr>
          <p:nvPr/>
        </p:nvGrpSpPr>
        <p:grpSpPr bwMode="auto">
          <a:xfrm>
            <a:off x="1333390" y="4615703"/>
            <a:ext cx="1728788" cy="1728787"/>
            <a:chOff x="755576" y="3284984"/>
            <a:chExt cx="1728192" cy="1728192"/>
          </a:xfrm>
        </p:grpSpPr>
        <p:sp>
          <p:nvSpPr>
            <p:cNvPr id="28" name="Rectangle 29">
              <a:extLst>
                <a:ext uri="{FF2B5EF4-FFF2-40B4-BE49-F238E27FC236}">
                  <a16:creationId xmlns:a16="http://schemas.microsoft.com/office/drawing/2014/main" id="{13AB3163-51AD-4DD6-9C93-6EB4BD704E65}"/>
                </a:ext>
              </a:extLst>
            </p:cNvPr>
            <p:cNvSpPr/>
            <p:nvPr/>
          </p:nvSpPr>
          <p:spPr>
            <a:xfrm>
              <a:off x="755576" y="4149873"/>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Network (IP)</a:t>
              </a:r>
              <a:endParaRPr lang="en-US" altLang="en-US" sz="1400" b="1">
                <a:solidFill>
                  <a:srgbClr val="0000FF"/>
                </a:solidFill>
              </a:endParaRPr>
            </a:p>
          </p:txBody>
        </p:sp>
        <p:sp>
          <p:nvSpPr>
            <p:cNvPr id="29" name="Rectangle 30">
              <a:extLst>
                <a:ext uri="{FF2B5EF4-FFF2-40B4-BE49-F238E27FC236}">
                  <a16:creationId xmlns:a16="http://schemas.microsoft.com/office/drawing/2014/main" id="{DF1F46B1-E65E-49AD-A149-8F108DC90345}"/>
                </a:ext>
              </a:extLst>
            </p:cNvPr>
            <p:cNvSpPr/>
            <p:nvPr/>
          </p:nvSpPr>
          <p:spPr>
            <a:xfrm>
              <a:off x="755576" y="4581525"/>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IEEE 802.3 (Ethernet)</a:t>
              </a:r>
              <a:endParaRPr lang="en-US" altLang="en-US" sz="1400" b="1">
                <a:solidFill>
                  <a:srgbClr val="0000FF"/>
                </a:solidFill>
              </a:endParaRPr>
            </a:p>
          </p:txBody>
        </p:sp>
        <p:sp>
          <p:nvSpPr>
            <p:cNvPr id="30" name="Rectangle 31">
              <a:extLst>
                <a:ext uri="{FF2B5EF4-FFF2-40B4-BE49-F238E27FC236}">
                  <a16:creationId xmlns:a16="http://schemas.microsoft.com/office/drawing/2014/main" id="{915A79ED-1F5F-4E35-BE39-8686C10C58D0}"/>
                </a:ext>
              </a:extLst>
            </p:cNvPr>
            <p:cNvSpPr/>
            <p:nvPr/>
          </p:nvSpPr>
          <p:spPr>
            <a:xfrm>
              <a:off x="755576" y="3716635"/>
              <a:ext cx="1728192" cy="433238"/>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TCP/UDP</a:t>
              </a:r>
              <a:endParaRPr lang="en-US" altLang="en-US" sz="1400" b="1">
                <a:solidFill>
                  <a:srgbClr val="0000FF"/>
                </a:solidFill>
              </a:endParaRPr>
            </a:p>
          </p:txBody>
        </p:sp>
        <p:sp>
          <p:nvSpPr>
            <p:cNvPr id="31" name="Rectangle 32">
              <a:extLst>
                <a:ext uri="{FF2B5EF4-FFF2-40B4-BE49-F238E27FC236}">
                  <a16:creationId xmlns:a16="http://schemas.microsoft.com/office/drawing/2014/main" id="{0557B093-89DB-4F6D-A8C3-32B07E460FEE}"/>
                </a:ext>
              </a:extLst>
            </p:cNvPr>
            <p:cNvSpPr/>
            <p:nvPr/>
          </p:nvSpPr>
          <p:spPr>
            <a:xfrm>
              <a:off x="755576" y="3284984"/>
              <a:ext cx="1728192" cy="431651"/>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sz="1400" b="1">
                  <a:solidFill>
                    <a:srgbClr val="0000FF"/>
                  </a:solidFill>
                </a:rPr>
                <a:t>Application</a:t>
              </a:r>
              <a:endParaRPr lang="en-US" altLang="en-US" sz="1400" b="1">
                <a:solidFill>
                  <a:srgbClr val="0000FF"/>
                </a:solidFill>
              </a:endParaRPr>
            </a:p>
          </p:txBody>
        </p:sp>
      </p:grpSp>
      <p:grpSp>
        <p:nvGrpSpPr>
          <p:cNvPr id="32" name="Group 30733">
            <a:extLst>
              <a:ext uri="{FF2B5EF4-FFF2-40B4-BE49-F238E27FC236}">
                <a16:creationId xmlns:a16="http://schemas.microsoft.com/office/drawing/2014/main" id="{E7E4B1EC-FE26-4550-AEB9-4716E2C52E79}"/>
              </a:ext>
            </a:extLst>
          </p:cNvPr>
          <p:cNvGrpSpPr>
            <a:grpSpLocks/>
          </p:cNvGrpSpPr>
          <p:nvPr/>
        </p:nvGrpSpPr>
        <p:grpSpPr bwMode="auto">
          <a:xfrm>
            <a:off x="4862403" y="3575890"/>
            <a:ext cx="1944687" cy="295275"/>
            <a:chOff x="3779912" y="3180817"/>
            <a:chExt cx="2347055" cy="296416"/>
          </a:xfrm>
        </p:grpSpPr>
        <p:cxnSp>
          <p:nvCxnSpPr>
            <p:cNvPr id="33" name="Straight Connector 47">
              <a:extLst>
                <a:ext uri="{FF2B5EF4-FFF2-40B4-BE49-F238E27FC236}">
                  <a16:creationId xmlns:a16="http://schemas.microsoft.com/office/drawing/2014/main" id="{E94434C4-43C1-40DC-9B20-83951E59266A}"/>
                </a:ext>
              </a:extLst>
            </p:cNvPr>
            <p:cNvCxnSpPr/>
            <p:nvPr/>
          </p:nvCxnSpPr>
          <p:spPr>
            <a:xfrm flipV="1">
              <a:off x="6126967" y="3180817"/>
              <a:ext cx="0" cy="288448"/>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34" name="Straight Connector 48">
              <a:extLst>
                <a:ext uri="{FF2B5EF4-FFF2-40B4-BE49-F238E27FC236}">
                  <a16:creationId xmlns:a16="http://schemas.microsoft.com/office/drawing/2014/main" id="{5F7A3B7E-C77F-482A-AF49-1BA5A6D3E222}"/>
                </a:ext>
              </a:extLst>
            </p:cNvPr>
            <p:cNvCxnSpPr/>
            <p:nvPr/>
          </p:nvCxnSpPr>
          <p:spPr>
            <a:xfrm flipV="1">
              <a:off x="3779912" y="3188786"/>
              <a:ext cx="0" cy="288447"/>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35" name="Straight Connector 6">
              <a:extLst>
                <a:ext uri="{FF2B5EF4-FFF2-40B4-BE49-F238E27FC236}">
                  <a16:creationId xmlns:a16="http://schemas.microsoft.com/office/drawing/2014/main" id="{6F69B19E-A867-433B-BBA1-91F58BA1A725}"/>
                </a:ext>
              </a:extLst>
            </p:cNvPr>
            <p:cNvCxnSpPr/>
            <p:nvPr/>
          </p:nvCxnSpPr>
          <p:spPr>
            <a:xfrm>
              <a:off x="3779912" y="3454922"/>
              <a:ext cx="2347055" cy="0"/>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grpSp>
      <p:sp>
        <p:nvSpPr>
          <p:cNvPr id="36" name="Rectangle 12">
            <a:extLst>
              <a:ext uri="{FF2B5EF4-FFF2-40B4-BE49-F238E27FC236}">
                <a16:creationId xmlns:a16="http://schemas.microsoft.com/office/drawing/2014/main" id="{58807726-3AEA-4B78-B180-1E286C166372}"/>
              </a:ext>
            </a:extLst>
          </p:cNvPr>
          <p:cNvSpPr>
            <a:spLocks noChangeArrowheads="1"/>
          </p:cNvSpPr>
          <p:nvPr/>
        </p:nvSpPr>
        <p:spPr bwMode="auto">
          <a:xfrm>
            <a:off x="8627953" y="3058365"/>
            <a:ext cx="15636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GB" altLang="en-US" sz="1800" b="1">
                <a:solidFill>
                  <a:srgbClr val="99CC00"/>
                </a:solidFill>
              </a:rPr>
              <a:t>Wireless Medium</a:t>
            </a:r>
            <a:endParaRPr lang="en-US" altLang="en-US" sz="1800">
              <a:solidFill>
                <a:srgbClr val="99CC00"/>
              </a:solidFill>
            </a:endParaRPr>
          </a:p>
        </p:txBody>
      </p:sp>
      <p:sp>
        <p:nvSpPr>
          <p:cNvPr id="37" name="Cloud 50">
            <a:extLst>
              <a:ext uri="{FF2B5EF4-FFF2-40B4-BE49-F238E27FC236}">
                <a16:creationId xmlns:a16="http://schemas.microsoft.com/office/drawing/2014/main" id="{4E710206-7308-4791-A1A2-E6838F1B2002}"/>
              </a:ext>
            </a:extLst>
          </p:cNvPr>
          <p:cNvSpPr/>
          <p:nvPr/>
        </p:nvSpPr>
        <p:spPr>
          <a:xfrm>
            <a:off x="3430478" y="5695203"/>
            <a:ext cx="1936750" cy="1377950"/>
          </a:xfrm>
          <a:prstGeom prst="cloud">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GB" altLang="en-US">
                <a:solidFill>
                  <a:schemeClr val="tx1"/>
                </a:solidFill>
              </a:rPr>
              <a:t>The Internet</a:t>
            </a:r>
            <a:endParaRPr lang="en-US" altLang="en-US">
              <a:solidFill>
                <a:schemeClr val="tx1"/>
              </a:solidFill>
            </a:endParaRPr>
          </a:p>
        </p:txBody>
      </p:sp>
      <p:grpSp>
        <p:nvGrpSpPr>
          <p:cNvPr id="38" name="Group 30734">
            <a:extLst>
              <a:ext uri="{FF2B5EF4-FFF2-40B4-BE49-F238E27FC236}">
                <a16:creationId xmlns:a16="http://schemas.microsoft.com/office/drawing/2014/main" id="{3DB59ADE-CCC7-4582-9546-B8C65E5A14CB}"/>
              </a:ext>
            </a:extLst>
          </p:cNvPr>
          <p:cNvGrpSpPr>
            <a:grpSpLocks/>
          </p:cNvGrpSpPr>
          <p:nvPr/>
        </p:nvGrpSpPr>
        <p:grpSpPr bwMode="auto">
          <a:xfrm>
            <a:off x="7526228" y="3607640"/>
            <a:ext cx="2016125" cy="2978150"/>
            <a:chOff x="6444208" y="3212976"/>
            <a:chExt cx="2016224" cy="2977803"/>
          </a:xfrm>
        </p:grpSpPr>
        <p:cxnSp>
          <p:nvCxnSpPr>
            <p:cNvPr id="39" name="Straight Connector 37">
              <a:extLst>
                <a:ext uri="{FF2B5EF4-FFF2-40B4-BE49-F238E27FC236}">
                  <a16:creationId xmlns:a16="http://schemas.microsoft.com/office/drawing/2014/main" id="{C6A15D28-181D-47B1-979C-9EFD7C644E8A}"/>
                </a:ext>
              </a:extLst>
            </p:cNvPr>
            <p:cNvCxnSpPr/>
            <p:nvPr/>
          </p:nvCxnSpPr>
          <p:spPr>
            <a:xfrm>
              <a:off x="7020498" y="6190779"/>
              <a:ext cx="1439934" cy="0"/>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40" name="Straight Connector 38">
              <a:extLst>
                <a:ext uri="{FF2B5EF4-FFF2-40B4-BE49-F238E27FC236}">
                  <a16:creationId xmlns:a16="http://schemas.microsoft.com/office/drawing/2014/main" id="{002B2B95-5494-4E00-B33C-F89F7530686D}"/>
                </a:ext>
              </a:extLst>
            </p:cNvPr>
            <p:cNvCxnSpPr/>
            <p:nvPr/>
          </p:nvCxnSpPr>
          <p:spPr>
            <a:xfrm flipH="1" flipV="1">
              <a:off x="8388990" y="3454248"/>
              <a:ext cx="36515" cy="2736531"/>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41" name="Straight Connector 43">
              <a:extLst>
                <a:ext uri="{FF2B5EF4-FFF2-40B4-BE49-F238E27FC236}">
                  <a16:creationId xmlns:a16="http://schemas.microsoft.com/office/drawing/2014/main" id="{A8BECB59-D7D5-4180-A9B2-76C3FCCD965D}"/>
                </a:ext>
              </a:extLst>
            </p:cNvPr>
            <p:cNvCxnSpPr/>
            <p:nvPr/>
          </p:nvCxnSpPr>
          <p:spPr>
            <a:xfrm flipV="1">
              <a:off x="7020498" y="5903475"/>
              <a:ext cx="0" cy="287304"/>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42" name="Straight Connector 61">
              <a:extLst>
                <a:ext uri="{FF2B5EF4-FFF2-40B4-BE49-F238E27FC236}">
                  <a16:creationId xmlns:a16="http://schemas.microsoft.com/office/drawing/2014/main" id="{C493DFA4-BE1B-49F6-A088-7960BFBE9A50}"/>
                </a:ext>
              </a:extLst>
            </p:cNvPr>
            <p:cNvCxnSpPr/>
            <p:nvPr/>
          </p:nvCxnSpPr>
          <p:spPr>
            <a:xfrm flipV="1">
              <a:off x="6444208" y="3212976"/>
              <a:ext cx="0" cy="287305"/>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cxnSp>
          <p:nvCxnSpPr>
            <p:cNvPr id="43" name="Straight Connector 62">
              <a:extLst>
                <a:ext uri="{FF2B5EF4-FFF2-40B4-BE49-F238E27FC236}">
                  <a16:creationId xmlns:a16="http://schemas.microsoft.com/office/drawing/2014/main" id="{4215ABC1-E203-41F3-90AB-CD83DF7C46CA}"/>
                </a:ext>
              </a:extLst>
            </p:cNvPr>
            <p:cNvCxnSpPr/>
            <p:nvPr/>
          </p:nvCxnSpPr>
          <p:spPr>
            <a:xfrm>
              <a:off x="6444208" y="3478058"/>
              <a:ext cx="1944782" cy="0"/>
            </a:xfrm>
            <a:prstGeom prst="line">
              <a:avLst/>
            </a:prstGeom>
            <a:ln w="57150">
              <a:solidFill>
                <a:srgbClr val="99CC00"/>
              </a:solidFill>
            </a:ln>
          </p:spPr>
          <p:style>
            <a:lnRef idx="1">
              <a:schemeClr val="accent1"/>
            </a:lnRef>
            <a:fillRef idx="0">
              <a:schemeClr val="accent1"/>
            </a:fillRef>
            <a:effectRef idx="0">
              <a:schemeClr val="accent1"/>
            </a:effectRef>
            <a:fontRef idx="minor">
              <a:schemeClr val="tx1"/>
            </a:fontRef>
          </p:style>
        </p:cxnSp>
      </p:grpSp>
      <p:sp>
        <p:nvSpPr>
          <p:cNvPr id="44" name="Freeform 30735">
            <a:extLst>
              <a:ext uri="{FF2B5EF4-FFF2-40B4-BE49-F238E27FC236}">
                <a16:creationId xmlns:a16="http://schemas.microsoft.com/office/drawing/2014/main" id="{2AE6A0AA-DFBF-46D0-BF61-6AF24668843C}"/>
              </a:ext>
            </a:extLst>
          </p:cNvPr>
          <p:cNvSpPr/>
          <p:nvPr/>
        </p:nvSpPr>
        <p:spPr>
          <a:xfrm flipV="1">
            <a:off x="1803290" y="4471240"/>
            <a:ext cx="8094663" cy="2608263"/>
          </a:xfrm>
          <a:custGeom>
            <a:avLst/>
            <a:gdLst>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28600 w 315686"/>
              <a:gd name="connsiteY5" fmla="*/ 315686 h 478971"/>
              <a:gd name="connsiteX6" fmla="*/ 250371 w 315686"/>
              <a:gd name="connsiteY6" fmla="*/ 370114 h 478971"/>
              <a:gd name="connsiteX7" fmla="*/ 272143 w 315686"/>
              <a:gd name="connsiteY7" fmla="*/ 391886 h 478971"/>
              <a:gd name="connsiteX8" fmla="*/ 304800 w 315686"/>
              <a:gd name="connsiteY8" fmla="*/ 446314 h 478971"/>
              <a:gd name="connsiteX9" fmla="*/ 315686 w 315686"/>
              <a:gd name="connsiteY9"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28600 w 315686"/>
              <a:gd name="connsiteY5" fmla="*/ 315686 h 478971"/>
              <a:gd name="connsiteX6" fmla="*/ 250371 w 315686"/>
              <a:gd name="connsiteY6" fmla="*/ 370114 h 478971"/>
              <a:gd name="connsiteX7" fmla="*/ 304800 w 315686"/>
              <a:gd name="connsiteY7" fmla="*/ 446314 h 478971"/>
              <a:gd name="connsiteX8" fmla="*/ 315686 w 315686"/>
              <a:gd name="connsiteY8"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50371 w 315686"/>
              <a:gd name="connsiteY5" fmla="*/ 370114 h 478971"/>
              <a:gd name="connsiteX6" fmla="*/ 304800 w 315686"/>
              <a:gd name="connsiteY6" fmla="*/ 446314 h 478971"/>
              <a:gd name="connsiteX7" fmla="*/ 315686 w 315686"/>
              <a:gd name="connsiteY7"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250371 w 315686"/>
              <a:gd name="connsiteY4" fmla="*/ 370114 h 478971"/>
              <a:gd name="connsiteX5" fmla="*/ 304800 w 315686"/>
              <a:gd name="connsiteY5" fmla="*/ 446314 h 478971"/>
              <a:gd name="connsiteX6" fmla="*/ 315686 w 315686"/>
              <a:gd name="connsiteY6" fmla="*/ 478971 h 478971"/>
              <a:gd name="connsiteX0" fmla="*/ 0 w 315686"/>
              <a:gd name="connsiteY0" fmla="*/ 0 h 478971"/>
              <a:gd name="connsiteX1" fmla="*/ 65314 w 315686"/>
              <a:gd name="connsiteY1" fmla="*/ 76200 h 478971"/>
              <a:gd name="connsiteX2" fmla="*/ 87086 w 315686"/>
              <a:gd name="connsiteY2" fmla="*/ 108857 h 478971"/>
              <a:gd name="connsiteX3" fmla="*/ 250371 w 315686"/>
              <a:gd name="connsiteY3" fmla="*/ 370114 h 478971"/>
              <a:gd name="connsiteX4" fmla="*/ 304800 w 315686"/>
              <a:gd name="connsiteY4" fmla="*/ 446314 h 478971"/>
              <a:gd name="connsiteX5" fmla="*/ 315686 w 315686"/>
              <a:gd name="connsiteY5" fmla="*/ 478971 h 478971"/>
              <a:gd name="connsiteX0" fmla="*/ 0 w 315686"/>
              <a:gd name="connsiteY0" fmla="*/ 0 h 478971"/>
              <a:gd name="connsiteX1" fmla="*/ 65314 w 315686"/>
              <a:gd name="connsiteY1" fmla="*/ 76200 h 478971"/>
              <a:gd name="connsiteX2" fmla="*/ 250371 w 315686"/>
              <a:gd name="connsiteY2" fmla="*/ 370114 h 478971"/>
              <a:gd name="connsiteX3" fmla="*/ 304800 w 315686"/>
              <a:gd name="connsiteY3" fmla="*/ 446314 h 478971"/>
              <a:gd name="connsiteX4" fmla="*/ 315686 w 315686"/>
              <a:gd name="connsiteY4" fmla="*/ 478971 h 478971"/>
              <a:gd name="connsiteX0" fmla="*/ 0 w 2395861"/>
              <a:gd name="connsiteY0" fmla="*/ 0 h 619101"/>
              <a:gd name="connsiteX1" fmla="*/ 65314 w 2395861"/>
              <a:gd name="connsiteY1" fmla="*/ 76200 h 619101"/>
              <a:gd name="connsiteX2" fmla="*/ 250371 w 2395861"/>
              <a:gd name="connsiteY2" fmla="*/ 370114 h 619101"/>
              <a:gd name="connsiteX3" fmla="*/ 304800 w 2395861"/>
              <a:gd name="connsiteY3" fmla="*/ 446314 h 619101"/>
              <a:gd name="connsiteX4" fmla="*/ 2395861 w 2395861"/>
              <a:gd name="connsiteY4" fmla="*/ 619101 h 619101"/>
              <a:gd name="connsiteX0" fmla="*/ 0 w 2395861"/>
              <a:gd name="connsiteY0" fmla="*/ 0 h 619101"/>
              <a:gd name="connsiteX1" fmla="*/ 65314 w 2395861"/>
              <a:gd name="connsiteY1" fmla="*/ 76200 h 619101"/>
              <a:gd name="connsiteX2" fmla="*/ 250371 w 2395861"/>
              <a:gd name="connsiteY2" fmla="*/ 370114 h 619101"/>
              <a:gd name="connsiteX3" fmla="*/ 1928629 w 2395861"/>
              <a:gd name="connsiteY3" fmla="*/ 378046 h 619101"/>
              <a:gd name="connsiteX4" fmla="*/ 2395861 w 2395861"/>
              <a:gd name="connsiteY4" fmla="*/ 619101 h 619101"/>
              <a:gd name="connsiteX0" fmla="*/ 61028 w 2456889"/>
              <a:gd name="connsiteY0" fmla="*/ 0 h 619101"/>
              <a:gd name="connsiteX1" fmla="*/ 126342 w 2456889"/>
              <a:gd name="connsiteY1" fmla="*/ 76200 h 619101"/>
              <a:gd name="connsiteX2" fmla="*/ 1581560 w 2456889"/>
              <a:gd name="connsiteY2" fmla="*/ 43145 h 619101"/>
              <a:gd name="connsiteX3" fmla="*/ 1989657 w 2456889"/>
              <a:gd name="connsiteY3" fmla="*/ 378046 h 619101"/>
              <a:gd name="connsiteX4" fmla="*/ 2456889 w 2456889"/>
              <a:gd name="connsiteY4" fmla="*/ 619101 h 619101"/>
              <a:gd name="connsiteX0" fmla="*/ 61028 w 2456889"/>
              <a:gd name="connsiteY0" fmla="*/ 29104 h 648205"/>
              <a:gd name="connsiteX1" fmla="*/ 126342 w 2456889"/>
              <a:gd name="connsiteY1" fmla="*/ 105304 h 648205"/>
              <a:gd name="connsiteX2" fmla="*/ 1581560 w 2456889"/>
              <a:gd name="connsiteY2" fmla="*/ 72249 h 648205"/>
              <a:gd name="connsiteX3" fmla="*/ 1989657 w 2456889"/>
              <a:gd name="connsiteY3" fmla="*/ 407150 h 648205"/>
              <a:gd name="connsiteX4" fmla="*/ 2456889 w 2456889"/>
              <a:gd name="connsiteY4" fmla="*/ 648205 h 648205"/>
              <a:gd name="connsiteX0" fmla="*/ 0 w 2395861"/>
              <a:gd name="connsiteY0" fmla="*/ 0 h 619101"/>
              <a:gd name="connsiteX1" fmla="*/ 1050260 w 2395861"/>
              <a:gd name="connsiteY1" fmla="*/ 403169 h 619101"/>
              <a:gd name="connsiteX2" fmla="*/ 1520532 w 2395861"/>
              <a:gd name="connsiteY2" fmla="*/ 43145 h 619101"/>
              <a:gd name="connsiteX3" fmla="*/ 1928629 w 2395861"/>
              <a:gd name="connsiteY3" fmla="*/ 378046 h 619101"/>
              <a:gd name="connsiteX4" fmla="*/ 2395861 w 2395861"/>
              <a:gd name="connsiteY4" fmla="*/ 619101 h 619101"/>
              <a:gd name="connsiteX0" fmla="*/ 0 w 1734160"/>
              <a:gd name="connsiteY0" fmla="*/ 0 h 1114944"/>
              <a:gd name="connsiteX1" fmla="*/ 388559 w 1734160"/>
              <a:gd name="connsiteY1" fmla="*/ 899012 h 1114944"/>
              <a:gd name="connsiteX2" fmla="*/ 858831 w 1734160"/>
              <a:gd name="connsiteY2" fmla="*/ 538988 h 1114944"/>
              <a:gd name="connsiteX3" fmla="*/ 1266928 w 1734160"/>
              <a:gd name="connsiteY3" fmla="*/ 873889 h 1114944"/>
              <a:gd name="connsiteX4" fmla="*/ 1734160 w 1734160"/>
              <a:gd name="connsiteY4" fmla="*/ 1114944 h 1114944"/>
              <a:gd name="connsiteX0" fmla="*/ 0 w 1734160"/>
              <a:gd name="connsiteY0" fmla="*/ 0 h 1114944"/>
              <a:gd name="connsiteX1" fmla="*/ 76057 w 1734160"/>
              <a:gd name="connsiteY1" fmla="*/ 801254 h 1114944"/>
              <a:gd name="connsiteX2" fmla="*/ 388559 w 1734160"/>
              <a:gd name="connsiteY2" fmla="*/ 899012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76057 w 1734160"/>
              <a:gd name="connsiteY1" fmla="*/ 801254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2643048"/>
              <a:gd name="connsiteY0" fmla="*/ 979577 h 986842"/>
              <a:gd name="connsiteX1" fmla="*/ 1049594 w 2643048"/>
              <a:gd name="connsiteY1" fmla="*/ 349281 h 986842"/>
              <a:gd name="connsiteX2" fmla="*/ 1540831 w 2643048"/>
              <a:gd name="connsiteY2" fmla="*/ 357213 h 986842"/>
              <a:gd name="connsiteX3" fmla="*/ 1767719 w 2643048"/>
              <a:gd name="connsiteY3" fmla="*/ 782 h 986842"/>
              <a:gd name="connsiteX4" fmla="*/ 2088350 w 2643048"/>
              <a:gd name="connsiteY4" fmla="*/ 317718 h 986842"/>
              <a:gd name="connsiteX5" fmla="*/ 2643048 w 2643048"/>
              <a:gd name="connsiteY5" fmla="*/ 576738 h 986842"/>
              <a:gd name="connsiteX0" fmla="*/ 0 w 2643048"/>
              <a:gd name="connsiteY0" fmla="*/ 1303433 h 1307504"/>
              <a:gd name="connsiteX1" fmla="*/ 133100 w 2643048"/>
              <a:gd name="connsiteY1" fmla="*/ 2738 h 1307504"/>
              <a:gd name="connsiteX2" fmla="*/ 1540831 w 2643048"/>
              <a:gd name="connsiteY2" fmla="*/ 681069 h 1307504"/>
              <a:gd name="connsiteX3" fmla="*/ 1767719 w 2643048"/>
              <a:gd name="connsiteY3" fmla="*/ 324638 h 1307504"/>
              <a:gd name="connsiteX4" fmla="*/ 2088350 w 2643048"/>
              <a:gd name="connsiteY4" fmla="*/ 641574 h 1307504"/>
              <a:gd name="connsiteX5" fmla="*/ 2643048 w 2643048"/>
              <a:gd name="connsiteY5" fmla="*/ 900594 h 1307504"/>
              <a:gd name="connsiteX0" fmla="*/ 0 w 2643048"/>
              <a:gd name="connsiteY0" fmla="*/ 1303433 h 1307504"/>
              <a:gd name="connsiteX1" fmla="*/ 133100 w 2643048"/>
              <a:gd name="connsiteY1" fmla="*/ 2738 h 1307504"/>
              <a:gd name="connsiteX2" fmla="*/ 1297447 w 2643048"/>
              <a:gd name="connsiteY2" fmla="*/ 80391 h 1307504"/>
              <a:gd name="connsiteX3" fmla="*/ 1767719 w 2643048"/>
              <a:gd name="connsiteY3" fmla="*/ 324638 h 1307504"/>
              <a:gd name="connsiteX4" fmla="*/ 2088350 w 2643048"/>
              <a:gd name="connsiteY4" fmla="*/ 641574 h 1307504"/>
              <a:gd name="connsiteX5" fmla="*/ 2643048 w 2643048"/>
              <a:gd name="connsiteY5" fmla="*/ 900594 h 1307504"/>
              <a:gd name="connsiteX0" fmla="*/ 0 w 2643048"/>
              <a:gd name="connsiteY0" fmla="*/ 1303433 h 1307504"/>
              <a:gd name="connsiteX1" fmla="*/ 133100 w 2643048"/>
              <a:gd name="connsiteY1" fmla="*/ 2738 h 1307504"/>
              <a:gd name="connsiteX2" fmla="*/ 1297447 w 2643048"/>
              <a:gd name="connsiteY2" fmla="*/ 80391 h 1307504"/>
              <a:gd name="connsiteX3" fmla="*/ 1794339 w 2643048"/>
              <a:gd name="connsiteY3" fmla="*/ 651792 h 1307504"/>
              <a:gd name="connsiteX4" fmla="*/ 2088350 w 2643048"/>
              <a:gd name="connsiteY4" fmla="*/ 641574 h 1307504"/>
              <a:gd name="connsiteX5" fmla="*/ 2643048 w 2643048"/>
              <a:gd name="connsiteY5" fmla="*/ 900594 h 1307504"/>
              <a:gd name="connsiteX0" fmla="*/ 0 w 2643048"/>
              <a:gd name="connsiteY0" fmla="*/ 1303433 h 1307504"/>
              <a:gd name="connsiteX1" fmla="*/ 133100 w 2643048"/>
              <a:gd name="connsiteY1" fmla="*/ 2738 h 1307504"/>
              <a:gd name="connsiteX2" fmla="*/ 1297447 w 2643048"/>
              <a:gd name="connsiteY2" fmla="*/ 80391 h 1307504"/>
              <a:gd name="connsiteX3" fmla="*/ 1794339 w 2643048"/>
              <a:gd name="connsiteY3" fmla="*/ 651792 h 1307504"/>
              <a:gd name="connsiteX4" fmla="*/ 2232860 w 2643048"/>
              <a:gd name="connsiteY4" fmla="*/ 51623 h 1307504"/>
              <a:gd name="connsiteX5" fmla="*/ 2643048 w 2643048"/>
              <a:gd name="connsiteY5" fmla="*/ 900594 h 1307504"/>
              <a:gd name="connsiteX0" fmla="*/ 0 w 2631639"/>
              <a:gd name="connsiteY0" fmla="*/ 1303433 h 1307504"/>
              <a:gd name="connsiteX1" fmla="*/ 133100 w 2631639"/>
              <a:gd name="connsiteY1" fmla="*/ 2738 h 1307504"/>
              <a:gd name="connsiteX2" fmla="*/ 1297447 w 2631639"/>
              <a:gd name="connsiteY2" fmla="*/ 80391 h 1307504"/>
              <a:gd name="connsiteX3" fmla="*/ 1794339 w 2631639"/>
              <a:gd name="connsiteY3" fmla="*/ 651792 h 1307504"/>
              <a:gd name="connsiteX4" fmla="*/ 2232860 w 2631639"/>
              <a:gd name="connsiteY4" fmla="*/ 51623 h 1307504"/>
              <a:gd name="connsiteX5" fmla="*/ 2631639 w 2631639"/>
              <a:gd name="connsiteY5" fmla="*/ 1013221 h 1307504"/>
              <a:gd name="connsiteX0" fmla="*/ 0 w 2631639"/>
              <a:gd name="connsiteY0" fmla="*/ 1303433 h 1307504"/>
              <a:gd name="connsiteX1" fmla="*/ 133100 w 2631639"/>
              <a:gd name="connsiteY1" fmla="*/ 2738 h 1307504"/>
              <a:gd name="connsiteX2" fmla="*/ 1297447 w 2631639"/>
              <a:gd name="connsiteY2" fmla="*/ 80391 h 1307504"/>
              <a:gd name="connsiteX3" fmla="*/ 1794339 w 2631639"/>
              <a:gd name="connsiteY3" fmla="*/ 651792 h 1307504"/>
              <a:gd name="connsiteX4" fmla="*/ 2468638 w 2631639"/>
              <a:gd name="connsiteY4" fmla="*/ 62349 h 1307504"/>
              <a:gd name="connsiteX5" fmla="*/ 2631639 w 2631639"/>
              <a:gd name="connsiteY5" fmla="*/ 1013221 h 1307504"/>
              <a:gd name="connsiteX0" fmla="*/ 0 w 2635743"/>
              <a:gd name="connsiteY0" fmla="*/ 1303433 h 1307504"/>
              <a:gd name="connsiteX1" fmla="*/ 133100 w 2635743"/>
              <a:gd name="connsiteY1" fmla="*/ 2738 h 1307504"/>
              <a:gd name="connsiteX2" fmla="*/ 1297447 w 2635743"/>
              <a:gd name="connsiteY2" fmla="*/ 80391 h 1307504"/>
              <a:gd name="connsiteX3" fmla="*/ 1794339 w 2635743"/>
              <a:gd name="connsiteY3" fmla="*/ 651792 h 1307504"/>
              <a:gd name="connsiteX4" fmla="*/ 2468638 w 2635743"/>
              <a:gd name="connsiteY4" fmla="*/ 62349 h 1307504"/>
              <a:gd name="connsiteX5" fmla="*/ 2631639 w 2635743"/>
              <a:gd name="connsiteY5" fmla="*/ 1013221 h 1307504"/>
              <a:gd name="connsiteX0" fmla="*/ 0 w 2620231"/>
              <a:gd name="connsiteY0" fmla="*/ 1303433 h 1307504"/>
              <a:gd name="connsiteX1" fmla="*/ 133100 w 2620231"/>
              <a:gd name="connsiteY1" fmla="*/ 2738 h 1307504"/>
              <a:gd name="connsiteX2" fmla="*/ 1297447 w 2620231"/>
              <a:gd name="connsiteY2" fmla="*/ 80391 h 1307504"/>
              <a:gd name="connsiteX3" fmla="*/ 1794339 w 2620231"/>
              <a:gd name="connsiteY3" fmla="*/ 651792 h 1307504"/>
              <a:gd name="connsiteX4" fmla="*/ 2468638 w 2620231"/>
              <a:gd name="connsiteY4" fmla="*/ 62349 h 1307504"/>
              <a:gd name="connsiteX5" fmla="*/ 2620231 w 2620231"/>
              <a:gd name="connsiteY5" fmla="*/ 1034674 h 1307504"/>
              <a:gd name="connsiteX0" fmla="*/ 0 w 2620231"/>
              <a:gd name="connsiteY0" fmla="*/ 1303433 h 1307504"/>
              <a:gd name="connsiteX1" fmla="*/ 133100 w 2620231"/>
              <a:gd name="connsiteY1" fmla="*/ 2738 h 1307504"/>
              <a:gd name="connsiteX2" fmla="*/ 1297447 w 2620231"/>
              <a:gd name="connsiteY2" fmla="*/ 80391 h 1307504"/>
              <a:gd name="connsiteX3" fmla="*/ 1794339 w 2620231"/>
              <a:gd name="connsiteY3" fmla="*/ 651792 h 1307504"/>
              <a:gd name="connsiteX4" fmla="*/ 2468638 w 2620231"/>
              <a:gd name="connsiteY4" fmla="*/ 62349 h 1307504"/>
              <a:gd name="connsiteX5" fmla="*/ 2620231 w 2620231"/>
              <a:gd name="connsiteY5" fmla="*/ 1034674 h 1307504"/>
              <a:gd name="connsiteX0" fmla="*/ 0 w 2620231"/>
              <a:gd name="connsiteY0" fmla="*/ 1303433 h 1307504"/>
              <a:gd name="connsiteX1" fmla="*/ 133100 w 2620231"/>
              <a:gd name="connsiteY1" fmla="*/ 2738 h 1307504"/>
              <a:gd name="connsiteX2" fmla="*/ 1297447 w 2620231"/>
              <a:gd name="connsiteY2" fmla="*/ 80391 h 1307504"/>
              <a:gd name="connsiteX3" fmla="*/ 1794339 w 2620231"/>
              <a:gd name="connsiteY3" fmla="*/ 651792 h 1307504"/>
              <a:gd name="connsiteX4" fmla="*/ 2468638 w 2620231"/>
              <a:gd name="connsiteY4" fmla="*/ 62349 h 1307504"/>
              <a:gd name="connsiteX5" fmla="*/ 2620231 w 2620231"/>
              <a:gd name="connsiteY5" fmla="*/ 1034674 h 1307504"/>
              <a:gd name="connsiteX0" fmla="*/ 0 w 2620231"/>
              <a:gd name="connsiteY0" fmla="*/ 1339112 h 1343183"/>
              <a:gd name="connsiteX1" fmla="*/ 133100 w 2620231"/>
              <a:gd name="connsiteY1" fmla="*/ 38417 h 1343183"/>
              <a:gd name="connsiteX2" fmla="*/ 1297447 w 2620231"/>
              <a:gd name="connsiteY2" fmla="*/ 116070 h 1343183"/>
              <a:gd name="connsiteX3" fmla="*/ 1794339 w 2620231"/>
              <a:gd name="connsiteY3" fmla="*/ 687471 h 1343183"/>
              <a:gd name="connsiteX4" fmla="*/ 2468638 w 2620231"/>
              <a:gd name="connsiteY4" fmla="*/ 98028 h 1343183"/>
              <a:gd name="connsiteX5" fmla="*/ 2620231 w 2620231"/>
              <a:gd name="connsiteY5" fmla="*/ 1070353 h 1343183"/>
              <a:gd name="connsiteX0" fmla="*/ 0 w 2620231"/>
              <a:gd name="connsiteY0" fmla="*/ 1339112 h 1344883"/>
              <a:gd name="connsiteX1" fmla="*/ 133100 w 2620231"/>
              <a:gd name="connsiteY1" fmla="*/ 38417 h 1344883"/>
              <a:gd name="connsiteX2" fmla="*/ 1297447 w 2620231"/>
              <a:gd name="connsiteY2" fmla="*/ 116070 h 1344883"/>
              <a:gd name="connsiteX3" fmla="*/ 1794339 w 2620231"/>
              <a:gd name="connsiteY3" fmla="*/ 687471 h 1344883"/>
              <a:gd name="connsiteX4" fmla="*/ 2468638 w 2620231"/>
              <a:gd name="connsiteY4" fmla="*/ 98028 h 1344883"/>
              <a:gd name="connsiteX5" fmla="*/ 2620231 w 2620231"/>
              <a:gd name="connsiteY5" fmla="*/ 1070353 h 1344883"/>
              <a:gd name="connsiteX0" fmla="*/ 15614 w 2635845"/>
              <a:gd name="connsiteY0" fmla="*/ 1339112 h 1344299"/>
              <a:gd name="connsiteX1" fmla="*/ 148714 w 2635845"/>
              <a:gd name="connsiteY1" fmla="*/ 38417 h 1344299"/>
              <a:gd name="connsiteX2" fmla="*/ 1313061 w 2635845"/>
              <a:gd name="connsiteY2" fmla="*/ 116070 h 1344299"/>
              <a:gd name="connsiteX3" fmla="*/ 1809953 w 2635845"/>
              <a:gd name="connsiteY3" fmla="*/ 687471 h 1344299"/>
              <a:gd name="connsiteX4" fmla="*/ 2484252 w 2635845"/>
              <a:gd name="connsiteY4" fmla="*/ 98028 h 1344299"/>
              <a:gd name="connsiteX5" fmla="*/ 2635845 w 2635845"/>
              <a:gd name="connsiteY5" fmla="*/ 1070353 h 1344299"/>
              <a:gd name="connsiteX0" fmla="*/ 0 w 2791360"/>
              <a:gd name="connsiteY0" fmla="*/ 1274754 h 1280235"/>
              <a:gd name="connsiteX1" fmla="*/ 304229 w 2791360"/>
              <a:gd name="connsiteY1" fmla="*/ 38417 h 1280235"/>
              <a:gd name="connsiteX2" fmla="*/ 1468576 w 2791360"/>
              <a:gd name="connsiteY2" fmla="*/ 116070 h 1280235"/>
              <a:gd name="connsiteX3" fmla="*/ 1965468 w 2791360"/>
              <a:gd name="connsiteY3" fmla="*/ 687471 h 1280235"/>
              <a:gd name="connsiteX4" fmla="*/ 2639767 w 2791360"/>
              <a:gd name="connsiteY4" fmla="*/ 98028 h 1280235"/>
              <a:gd name="connsiteX5" fmla="*/ 2791360 w 2791360"/>
              <a:gd name="connsiteY5" fmla="*/ 1070353 h 1280235"/>
              <a:gd name="connsiteX0" fmla="*/ 0 w 2791360"/>
              <a:gd name="connsiteY0" fmla="*/ 1274754 h 1274754"/>
              <a:gd name="connsiteX1" fmla="*/ 304229 w 2791360"/>
              <a:gd name="connsiteY1" fmla="*/ 38417 h 1274754"/>
              <a:gd name="connsiteX2" fmla="*/ 1468576 w 2791360"/>
              <a:gd name="connsiteY2" fmla="*/ 116070 h 1274754"/>
              <a:gd name="connsiteX3" fmla="*/ 1965468 w 2791360"/>
              <a:gd name="connsiteY3" fmla="*/ 687471 h 1274754"/>
              <a:gd name="connsiteX4" fmla="*/ 2639767 w 2791360"/>
              <a:gd name="connsiteY4" fmla="*/ 98028 h 1274754"/>
              <a:gd name="connsiteX5" fmla="*/ 2791360 w 2791360"/>
              <a:gd name="connsiteY5" fmla="*/ 1070353 h 1274754"/>
              <a:gd name="connsiteX0" fmla="*/ 0 w 2791360"/>
              <a:gd name="connsiteY0" fmla="*/ 1285110 h 1285110"/>
              <a:gd name="connsiteX1" fmla="*/ 304229 w 2791360"/>
              <a:gd name="connsiteY1" fmla="*/ 48773 h 1285110"/>
              <a:gd name="connsiteX2" fmla="*/ 1365898 w 2791360"/>
              <a:gd name="connsiteY2" fmla="*/ 94247 h 1285110"/>
              <a:gd name="connsiteX3" fmla="*/ 1965468 w 2791360"/>
              <a:gd name="connsiteY3" fmla="*/ 697827 h 1285110"/>
              <a:gd name="connsiteX4" fmla="*/ 2639767 w 2791360"/>
              <a:gd name="connsiteY4" fmla="*/ 108384 h 1285110"/>
              <a:gd name="connsiteX5" fmla="*/ 2791360 w 2791360"/>
              <a:gd name="connsiteY5" fmla="*/ 1080709 h 1285110"/>
              <a:gd name="connsiteX0" fmla="*/ 0 w 2791360"/>
              <a:gd name="connsiteY0" fmla="*/ 1285110 h 1285110"/>
              <a:gd name="connsiteX1" fmla="*/ 304229 w 2791360"/>
              <a:gd name="connsiteY1" fmla="*/ 48773 h 1285110"/>
              <a:gd name="connsiteX2" fmla="*/ 1365898 w 2791360"/>
              <a:gd name="connsiteY2" fmla="*/ 94247 h 1285110"/>
              <a:gd name="connsiteX3" fmla="*/ 1965468 w 2791360"/>
              <a:gd name="connsiteY3" fmla="*/ 697827 h 1285110"/>
              <a:gd name="connsiteX4" fmla="*/ 2639767 w 2791360"/>
              <a:gd name="connsiteY4" fmla="*/ 108384 h 1285110"/>
              <a:gd name="connsiteX5" fmla="*/ 2791360 w 2791360"/>
              <a:gd name="connsiteY5" fmla="*/ 1080709 h 1285110"/>
              <a:gd name="connsiteX0" fmla="*/ 0 w 2791360"/>
              <a:gd name="connsiteY0" fmla="*/ 1285110 h 1285110"/>
              <a:gd name="connsiteX1" fmla="*/ 304229 w 2791360"/>
              <a:gd name="connsiteY1" fmla="*/ 48773 h 1285110"/>
              <a:gd name="connsiteX2" fmla="*/ 1365898 w 2791360"/>
              <a:gd name="connsiteY2" fmla="*/ 94247 h 1285110"/>
              <a:gd name="connsiteX3" fmla="*/ 1965468 w 2791360"/>
              <a:gd name="connsiteY3" fmla="*/ 697827 h 1285110"/>
              <a:gd name="connsiteX4" fmla="*/ 2639767 w 2791360"/>
              <a:gd name="connsiteY4" fmla="*/ 108384 h 1285110"/>
              <a:gd name="connsiteX5" fmla="*/ 2791360 w 2791360"/>
              <a:gd name="connsiteY5" fmla="*/ 1080709 h 1285110"/>
              <a:gd name="connsiteX0" fmla="*/ 0 w 2804670"/>
              <a:gd name="connsiteY0" fmla="*/ 1285110 h 1285110"/>
              <a:gd name="connsiteX1" fmla="*/ 304229 w 2804670"/>
              <a:gd name="connsiteY1" fmla="*/ 48773 h 1285110"/>
              <a:gd name="connsiteX2" fmla="*/ 1365898 w 2804670"/>
              <a:gd name="connsiteY2" fmla="*/ 94247 h 1285110"/>
              <a:gd name="connsiteX3" fmla="*/ 1965468 w 2804670"/>
              <a:gd name="connsiteY3" fmla="*/ 697827 h 1285110"/>
              <a:gd name="connsiteX4" fmla="*/ 2639767 w 2804670"/>
              <a:gd name="connsiteY4" fmla="*/ 108384 h 1285110"/>
              <a:gd name="connsiteX5" fmla="*/ 2804670 w 2804670"/>
              <a:gd name="connsiteY5" fmla="*/ 1065067 h 1285110"/>
              <a:gd name="connsiteX0" fmla="*/ 0 w 2778050"/>
              <a:gd name="connsiteY0" fmla="*/ 1285110 h 1285110"/>
              <a:gd name="connsiteX1" fmla="*/ 304229 w 2778050"/>
              <a:gd name="connsiteY1" fmla="*/ 48773 h 1285110"/>
              <a:gd name="connsiteX2" fmla="*/ 1365898 w 2778050"/>
              <a:gd name="connsiteY2" fmla="*/ 94247 h 1285110"/>
              <a:gd name="connsiteX3" fmla="*/ 1965468 w 2778050"/>
              <a:gd name="connsiteY3" fmla="*/ 697827 h 1285110"/>
              <a:gd name="connsiteX4" fmla="*/ 2639767 w 2778050"/>
              <a:gd name="connsiteY4" fmla="*/ 108384 h 1285110"/>
              <a:gd name="connsiteX5" fmla="*/ 2778050 w 2778050"/>
              <a:gd name="connsiteY5" fmla="*/ 1183057 h 1285110"/>
              <a:gd name="connsiteX0" fmla="*/ 0 w 2795033"/>
              <a:gd name="connsiteY0" fmla="*/ 1285110 h 1285110"/>
              <a:gd name="connsiteX1" fmla="*/ 304229 w 2795033"/>
              <a:gd name="connsiteY1" fmla="*/ 48773 h 1285110"/>
              <a:gd name="connsiteX2" fmla="*/ 1365898 w 2795033"/>
              <a:gd name="connsiteY2" fmla="*/ 94247 h 1285110"/>
              <a:gd name="connsiteX3" fmla="*/ 1965468 w 2795033"/>
              <a:gd name="connsiteY3" fmla="*/ 697827 h 1285110"/>
              <a:gd name="connsiteX4" fmla="*/ 2639767 w 2795033"/>
              <a:gd name="connsiteY4" fmla="*/ 108384 h 1285110"/>
              <a:gd name="connsiteX5" fmla="*/ 2786931 w 2795033"/>
              <a:gd name="connsiteY5" fmla="*/ 832104 h 1285110"/>
              <a:gd name="connsiteX6" fmla="*/ 2778050 w 2795033"/>
              <a:gd name="connsiteY6" fmla="*/ 1183057 h 1285110"/>
              <a:gd name="connsiteX0" fmla="*/ 0 w 2792778"/>
              <a:gd name="connsiteY0" fmla="*/ 1285110 h 1285110"/>
              <a:gd name="connsiteX1" fmla="*/ 304229 w 2792778"/>
              <a:gd name="connsiteY1" fmla="*/ 48773 h 1285110"/>
              <a:gd name="connsiteX2" fmla="*/ 1365898 w 2792778"/>
              <a:gd name="connsiteY2" fmla="*/ 94247 h 1285110"/>
              <a:gd name="connsiteX3" fmla="*/ 1965468 w 2792778"/>
              <a:gd name="connsiteY3" fmla="*/ 697827 h 1285110"/>
              <a:gd name="connsiteX4" fmla="*/ 2639767 w 2792778"/>
              <a:gd name="connsiteY4" fmla="*/ 108384 h 1285110"/>
              <a:gd name="connsiteX5" fmla="*/ 2786931 w 2792778"/>
              <a:gd name="connsiteY5" fmla="*/ 832104 h 1285110"/>
              <a:gd name="connsiteX6" fmla="*/ 2759035 w 2792778"/>
              <a:gd name="connsiteY6" fmla="*/ 1247415 h 1285110"/>
              <a:gd name="connsiteX0" fmla="*/ 0 w 2801917"/>
              <a:gd name="connsiteY0" fmla="*/ 1285110 h 1285110"/>
              <a:gd name="connsiteX1" fmla="*/ 304229 w 2801917"/>
              <a:gd name="connsiteY1" fmla="*/ 48773 h 1285110"/>
              <a:gd name="connsiteX2" fmla="*/ 1365898 w 2801917"/>
              <a:gd name="connsiteY2" fmla="*/ 94247 h 1285110"/>
              <a:gd name="connsiteX3" fmla="*/ 1965468 w 2801917"/>
              <a:gd name="connsiteY3" fmla="*/ 697827 h 1285110"/>
              <a:gd name="connsiteX4" fmla="*/ 2639767 w 2801917"/>
              <a:gd name="connsiteY4" fmla="*/ 108384 h 1285110"/>
              <a:gd name="connsiteX5" fmla="*/ 2786931 w 2801917"/>
              <a:gd name="connsiteY5" fmla="*/ 832104 h 1285110"/>
              <a:gd name="connsiteX6" fmla="*/ 2759035 w 2801917"/>
              <a:gd name="connsiteY6" fmla="*/ 1247415 h 1285110"/>
              <a:gd name="connsiteX0" fmla="*/ 0 w 2800623"/>
              <a:gd name="connsiteY0" fmla="*/ 1285110 h 1285110"/>
              <a:gd name="connsiteX1" fmla="*/ 304229 w 2800623"/>
              <a:gd name="connsiteY1" fmla="*/ 48773 h 1285110"/>
              <a:gd name="connsiteX2" fmla="*/ 1365898 w 2800623"/>
              <a:gd name="connsiteY2" fmla="*/ 94247 h 1285110"/>
              <a:gd name="connsiteX3" fmla="*/ 1965468 w 2800623"/>
              <a:gd name="connsiteY3" fmla="*/ 697827 h 1285110"/>
              <a:gd name="connsiteX4" fmla="*/ 2639767 w 2800623"/>
              <a:gd name="connsiteY4" fmla="*/ 108384 h 1285110"/>
              <a:gd name="connsiteX5" fmla="*/ 2786931 w 2800623"/>
              <a:gd name="connsiteY5" fmla="*/ 832104 h 1285110"/>
              <a:gd name="connsiteX6" fmla="*/ 2755232 w 2800623"/>
              <a:gd name="connsiteY6" fmla="*/ 1225962 h 1285110"/>
              <a:gd name="connsiteX0" fmla="*/ 0 w 2807755"/>
              <a:gd name="connsiteY0" fmla="*/ 1285110 h 1285110"/>
              <a:gd name="connsiteX1" fmla="*/ 304229 w 2807755"/>
              <a:gd name="connsiteY1" fmla="*/ 48773 h 1285110"/>
              <a:gd name="connsiteX2" fmla="*/ 1365898 w 2807755"/>
              <a:gd name="connsiteY2" fmla="*/ 94247 h 1285110"/>
              <a:gd name="connsiteX3" fmla="*/ 1965468 w 2807755"/>
              <a:gd name="connsiteY3" fmla="*/ 697827 h 1285110"/>
              <a:gd name="connsiteX4" fmla="*/ 2639767 w 2807755"/>
              <a:gd name="connsiteY4" fmla="*/ 108384 h 1285110"/>
              <a:gd name="connsiteX5" fmla="*/ 2786931 w 2807755"/>
              <a:gd name="connsiteY5" fmla="*/ 832104 h 1285110"/>
              <a:gd name="connsiteX6" fmla="*/ 2755232 w 2807755"/>
              <a:gd name="connsiteY6" fmla="*/ 1225962 h 1285110"/>
              <a:gd name="connsiteX0" fmla="*/ 0 w 2828154"/>
              <a:gd name="connsiteY0" fmla="*/ 1285110 h 1285110"/>
              <a:gd name="connsiteX1" fmla="*/ 304229 w 2828154"/>
              <a:gd name="connsiteY1" fmla="*/ 48773 h 1285110"/>
              <a:gd name="connsiteX2" fmla="*/ 1365898 w 2828154"/>
              <a:gd name="connsiteY2" fmla="*/ 94247 h 1285110"/>
              <a:gd name="connsiteX3" fmla="*/ 1965468 w 2828154"/>
              <a:gd name="connsiteY3" fmla="*/ 697827 h 1285110"/>
              <a:gd name="connsiteX4" fmla="*/ 2639767 w 2828154"/>
              <a:gd name="connsiteY4" fmla="*/ 108384 h 1285110"/>
              <a:gd name="connsiteX5" fmla="*/ 2817354 w 2828154"/>
              <a:gd name="connsiteY5" fmla="*/ 730204 h 1285110"/>
              <a:gd name="connsiteX6" fmla="*/ 2755232 w 2828154"/>
              <a:gd name="connsiteY6" fmla="*/ 1225962 h 12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154" h="1285110">
                <a:moveTo>
                  <a:pt x="0" y="1285110"/>
                </a:moveTo>
                <a:cubicBezTo>
                  <a:pt x="9507" y="861268"/>
                  <a:pt x="53128" y="306910"/>
                  <a:pt x="304229" y="48773"/>
                </a:cubicBezTo>
                <a:cubicBezTo>
                  <a:pt x="756883" y="-28838"/>
                  <a:pt x="1089025" y="-13929"/>
                  <a:pt x="1365898" y="94247"/>
                </a:cubicBezTo>
                <a:cubicBezTo>
                  <a:pt x="1642771" y="202423"/>
                  <a:pt x="1323311" y="703644"/>
                  <a:pt x="1965468" y="697827"/>
                </a:cubicBezTo>
                <a:cubicBezTo>
                  <a:pt x="2466763" y="693286"/>
                  <a:pt x="2497786" y="102988"/>
                  <a:pt x="2639767" y="108384"/>
                </a:cubicBezTo>
                <a:cubicBezTo>
                  <a:pt x="2781748" y="113780"/>
                  <a:pt x="2794307" y="551092"/>
                  <a:pt x="2817354" y="730204"/>
                </a:cubicBezTo>
                <a:cubicBezTo>
                  <a:pt x="2840401" y="909316"/>
                  <a:pt x="2829600" y="1085235"/>
                  <a:pt x="2755232" y="1225962"/>
                </a:cubicBezTo>
              </a:path>
            </a:pathLst>
          </a:custGeom>
          <a:noFill/>
          <a:ln w="76200">
            <a:solidFill>
              <a:srgbClr val="FF66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5" name="Freeform 65">
            <a:extLst>
              <a:ext uri="{FF2B5EF4-FFF2-40B4-BE49-F238E27FC236}">
                <a16:creationId xmlns:a16="http://schemas.microsoft.com/office/drawing/2014/main" id="{D5F1EBE2-2A0A-4159-971D-47E0F0CE5CF1}"/>
              </a:ext>
            </a:extLst>
          </p:cNvPr>
          <p:cNvSpPr/>
          <p:nvPr/>
        </p:nvSpPr>
        <p:spPr>
          <a:xfrm>
            <a:off x="4790965" y="1302590"/>
            <a:ext cx="4964113" cy="3378200"/>
          </a:xfrm>
          <a:custGeom>
            <a:avLst/>
            <a:gdLst>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28600 w 315686"/>
              <a:gd name="connsiteY5" fmla="*/ 315686 h 478971"/>
              <a:gd name="connsiteX6" fmla="*/ 250371 w 315686"/>
              <a:gd name="connsiteY6" fmla="*/ 370114 h 478971"/>
              <a:gd name="connsiteX7" fmla="*/ 272143 w 315686"/>
              <a:gd name="connsiteY7" fmla="*/ 391886 h 478971"/>
              <a:gd name="connsiteX8" fmla="*/ 304800 w 315686"/>
              <a:gd name="connsiteY8" fmla="*/ 446314 h 478971"/>
              <a:gd name="connsiteX9" fmla="*/ 315686 w 315686"/>
              <a:gd name="connsiteY9"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28600 w 315686"/>
              <a:gd name="connsiteY5" fmla="*/ 315686 h 478971"/>
              <a:gd name="connsiteX6" fmla="*/ 250371 w 315686"/>
              <a:gd name="connsiteY6" fmla="*/ 370114 h 478971"/>
              <a:gd name="connsiteX7" fmla="*/ 304800 w 315686"/>
              <a:gd name="connsiteY7" fmla="*/ 446314 h 478971"/>
              <a:gd name="connsiteX8" fmla="*/ 315686 w 315686"/>
              <a:gd name="connsiteY8"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195943 w 315686"/>
              <a:gd name="connsiteY4" fmla="*/ 250371 h 478971"/>
              <a:gd name="connsiteX5" fmla="*/ 250371 w 315686"/>
              <a:gd name="connsiteY5" fmla="*/ 370114 h 478971"/>
              <a:gd name="connsiteX6" fmla="*/ 304800 w 315686"/>
              <a:gd name="connsiteY6" fmla="*/ 446314 h 478971"/>
              <a:gd name="connsiteX7" fmla="*/ 315686 w 315686"/>
              <a:gd name="connsiteY7" fmla="*/ 478971 h 478971"/>
              <a:gd name="connsiteX0" fmla="*/ 0 w 315686"/>
              <a:gd name="connsiteY0" fmla="*/ 0 h 478971"/>
              <a:gd name="connsiteX1" fmla="*/ 65314 w 315686"/>
              <a:gd name="connsiteY1" fmla="*/ 76200 h 478971"/>
              <a:gd name="connsiteX2" fmla="*/ 87086 w 315686"/>
              <a:gd name="connsiteY2" fmla="*/ 108857 h 478971"/>
              <a:gd name="connsiteX3" fmla="*/ 119743 w 315686"/>
              <a:gd name="connsiteY3" fmla="*/ 141514 h 478971"/>
              <a:gd name="connsiteX4" fmla="*/ 250371 w 315686"/>
              <a:gd name="connsiteY4" fmla="*/ 370114 h 478971"/>
              <a:gd name="connsiteX5" fmla="*/ 304800 w 315686"/>
              <a:gd name="connsiteY5" fmla="*/ 446314 h 478971"/>
              <a:gd name="connsiteX6" fmla="*/ 315686 w 315686"/>
              <a:gd name="connsiteY6" fmla="*/ 478971 h 478971"/>
              <a:gd name="connsiteX0" fmla="*/ 0 w 315686"/>
              <a:gd name="connsiteY0" fmla="*/ 0 h 478971"/>
              <a:gd name="connsiteX1" fmla="*/ 65314 w 315686"/>
              <a:gd name="connsiteY1" fmla="*/ 76200 h 478971"/>
              <a:gd name="connsiteX2" fmla="*/ 87086 w 315686"/>
              <a:gd name="connsiteY2" fmla="*/ 108857 h 478971"/>
              <a:gd name="connsiteX3" fmla="*/ 250371 w 315686"/>
              <a:gd name="connsiteY3" fmla="*/ 370114 h 478971"/>
              <a:gd name="connsiteX4" fmla="*/ 304800 w 315686"/>
              <a:gd name="connsiteY4" fmla="*/ 446314 h 478971"/>
              <a:gd name="connsiteX5" fmla="*/ 315686 w 315686"/>
              <a:gd name="connsiteY5" fmla="*/ 478971 h 478971"/>
              <a:gd name="connsiteX0" fmla="*/ 0 w 315686"/>
              <a:gd name="connsiteY0" fmla="*/ 0 h 478971"/>
              <a:gd name="connsiteX1" fmla="*/ 65314 w 315686"/>
              <a:gd name="connsiteY1" fmla="*/ 76200 h 478971"/>
              <a:gd name="connsiteX2" fmla="*/ 250371 w 315686"/>
              <a:gd name="connsiteY2" fmla="*/ 370114 h 478971"/>
              <a:gd name="connsiteX3" fmla="*/ 304800 w 315686"/>
              <a:gd name="connsiteY3" fmla="*/ 446314 h 478971"/>
              <a:gd name="connsiteX4" fmla="*/ 315686 w 315686"/>
              <a:gd name="connsiteY4" fmla="*/ 478971 h 478971"/>
              <a:gd name="connsiteX0" fmla="*/ 0 w 2395861"/>
              <a:gd name="connsiteY0" fmla="*/ 0 h 619101"/>
              <a:gd name="connsiteX1" fmla="*/ 65314 w 2395861"/>
              <a:gd name="connsiteY1" fmla="*/ 76200 h 619101"/>
              <a:gd name="connsiteX2" fmla="*/ 250371 w 2395861"/>
              <a:gd name="connsiteY2" fmla="*/ 370114 h 619101"/>
              <a:gd name="connsiteX3" fmla="*/ 304800 w 2395861"/>
              <a:gd name="connsiteY3" fmla="*/ 446314 h 619101"/>
              <a:gd name="connsiteX4" fmla="*/ 2395861 w 2395861"/>
              <a:gd name="connsiteY4" fmla="*/ 619101 h 619101"/>
              <a:gd name="connsiteX0" fmla="*/ 0 w 2395861"/>
              <a:gd name="connsiteY0" fmla="*/ 0 h 619101"/>
              <a:gd name="connsiteX1" fmla="*/ 65314 w 2395861"/>
              <a:gd name="connsiteY1" fmla="*/ 76200 h 619101"/>
              <a:gd name="connsiteX2" fmla="*/ 250371 w 2395861"/>
              <a:gd name="connsiteY2" fmla="*/ 370114 h 619101"/>
              <a:gd name="connsiteX3" fmla="*/ 1928629 w 2395861"/>
              <a:gd name="connsiteY3" fmla="*/ 378046 h 619101"/>
              <a:gd name="connsiteX4" fmla="*/ 2395861 w 2395861"/>
              <a:gd name="connsiteY4" fmla="*/ 619101 h 619101"/>
              <a:gd name="connsiteX0" fmla="*/ 61028 w 2456889"/>
              <a:gd name="connsiteY0" fmla="*/ 0 h 619101"/>
              <a:gd name="connsiteX1" fmla="*/ 126342 w 2456889"/>
              <a:gd name="connsiteY1" fmla="*/ 76200 h 619101"/>
              <a:gd name="connsiteX2" fmla="*/ 1581560 w 2456889"/>
              <a:gd name="connsiteY2" fmla="*/ 43145 h 619101"/>
              <a:gd name="connsiteX3" fmla="*/ 1989657 w 2456889"/>
              <a:gd name="connsiteY3" fmla="*/ 378046 h 619101"/>
              <a:gd name="connsiteX4" fmla="*/ 2456889 w 2456889"/>
              <a:gd name="connsiteY4" fmla="*/ 619101 h 619101"/>
              <a:gd name="connsiteX0" fmla="*/ 61028 w 2456889"/>
              <a:gd name="connsiteY0" fmla="*/ 29104 h 648205"/>
              <a:gd name="connsiteX1" fmla="*/ 126342 w 2456889"/>
              <a:gd name="connsiteY1" fmla="*/ 105304 h 648205"/>
              <a:gd name="connsiteX2" fmla="*/ 1581560 w 2456889"/>
              <a:gd name="connsiteY2" fmla="*/ 72249 h 648205"/>
              <a:gd name="connsiteX3" fmla="*/ 1989657 w 2456889"/>
              <a:gd name="connsiteY3" fmla="*/ 407150 h 648205"/>
              <a:gd name="connsiteX4" fmla="*/ 2456889 w 2456889"/>
              <a:gd name="connsiteY4" fmla="*/ 648205 h 648205"/>
              <a:gd name="connsiteX0" fmla="*/ 0 w 2395861"/>
              <a:gd name="connsiteY0" fmla="*/ 0 h 619101"/>
              <a:gd name="connsiteX1" fmla="*/ 1050260 w 2395861"/>
              <a:gd name="connsiteY1" fmla="*/ 403169 h 619101"/>
              <a:gd name="connsiteX2" fmla="*/ 1520532 w 2395861"/>
              <a:gd name="connsiteY2" fmla="*/ 43145 h 619101"/>
              <a:gd name="connsiteX3" fmla="*/ 1928629 w 2395861"/>
              <a:gd name="connsiteY3" fmla="*/ 378046 h 619101"/>
              <a:gd name="connsiteX4" fmla="*/ 2395861 w 2395861"/>
              <a:gd name="connsiteY4" fmla="*/ 619101 h 619101"/>
              <a:gd name="connsiteX0" fmla="*/ 0 w 1734160"/>
              <a:gd name="connsiteY0" fmla="*/ 0 h 1114944"/>
              <a:gd name="connsiteX1" fmla="*/ 388559 w 1734160"/>
              <a:gd name="connsiteY1" fmla="*/ 899012 h 1114944"/>
              <a:gd name="connsiteX2" fmla="*/ 858831 w 1734160"/>
              <a:gd name="connsiteY2" fmla="*/ 538988 h 1114944"/>
              <a:gd name="connsiteX3" fmla="*/ 1266928 w 1734160"/>
              <a:gd name="connsiteY3" fmla="*/ 873889 h 1114944"/>
              <a:gd name="connsiteX4" fmla="*/ 1734160 w 1734160"/>
              <a:gd name="connsiteY4" fmla="*/ 1114944 h 1114944"/>
              <a:gd name="connsiteX0" fmla="*/ 0 w 1734160"/>
              <a:gd name="connsiteY0" fmla="*/ 0 h 1114944"/>
              <a:gd name="connsiteX1" fmla="*/ 76057 w 1734160"/>
              <a:gd name="connsiteY1" fmla="*/ 801254 h 1114944"/>
              <a:gd name="connsiteX2" fmla="*/ 388559 w 1734160"/>
              <a:gd name="connsiteY2" fmla="*/ 899012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76057 w 1734160"/>
              <a:gd name="connsiteY1" fmla="*/ 801254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597717 w 1734160"/>
              <a:gd name="connsiteY2" fmla="*/ 906198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266928 w 1734160"/>
              <a:gd name="connsiteY4" fmla="*/ 873889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 name="connsiteX0" fmla="*/ 0 w 1734160"/>
              <a:gd name="connsiteY0" fmla="*/ 0 h 1114944"/>
              <a:gd name="connsiteX1" fmla="*/ 140706 w 1734160"/>
              <a:gd name="connsiteY1" fmla="*/ 887487 h 1114944"/>
              <a:gd name="connsiteX2" fmla="*/ 631943 w 1734160"/>
              <a:gd name="connsiteY2" fmla="*/ 895419 h 1114944"/>
              <a:gd name="connsiteX3" fmla="*/ 858831 w 1734160"/>
              <a:gd name="connsiteY3" fmla="*/ 538988 h 1114944"/>
              <a:gd name="connsiteX4" fmla="*/ 1179462 w 1734160"/>
              <a:gd name="connsiteY4" fmla="*/ 855924 h 1114944"/>
              <a:gd name="connsiteX5" fmla="*/ 1734160 w 1734160"/>
              <a:gd name="connsiteY5" fmla="*/ 1114944 h 1114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4160" h="1114944">
                <a:moveTo>
                  <a:pt x="0" y="0"/>
                </a:moveTo>
                <a:cubicBezTo>
                  <a:pt x="32324" y="91024"/>
                  <a:pt x="3692" y="813106"/>
                  <a:pt x="140706" y="887487"/>
                </a:cubicBezTo>
                <a:cubicBezTo>
                  <a:pt x="289129" y="954682"/>
                  <a:pt x="512256" y="953502"/>
                  <a:pt x="631943" y="895419"/>
                </a:cubicBezTo>
                <a:cubicBezTo>
                  <a:pt x="751630" y="837336"/>
                  <a:pt x="550627" y="520451"/>
                  <a:pt x="858831" y="538988"/>
                </a:cubicBezTo>
                <a:cubicBezTo>
                  <a:pt x="1166460" y="557490"/>
                  <a:pt x="1005188" y="844681"/>
                  <a:pt x="1179462" y="855924"/>
                </a:cubicBezTo>
                <a:cubicBezTo>
                  <a:pt x="1553523" y="880056"/>
                  <a:pt x="1734160" y="1114944"/>
                  <a:pt x="1734160" y="1114944"/>
                </a:cubicBezTo>
              </a:path>
            </a:pathLst>
          </a:custGeom>
          <a:noFill/>
          <a:ln w="76200">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6" name="Rectangle 1">
            <a:extLst>
              <a:ext uri="{FF2B5EF4-FFF2-40B4-BE49-F238E27FC236}">
                <a16:creationId xmlns:a16="http://schemas.microsoft.com/office/drawing/2014/main" id="{9C637038-251F-49D9-A0F0-D59CFA0F8430}"/>
              </a:ext>
            </a:extLst>
          </p:cNvPr>
          <p:cNvSpPr>
            <a:spLocks noChangeArrowheads="1"/>
          </p:cNvSpPr>
          <p:nvPr/>
        </p:nvSpPr>
        <p:spPr bwMode="auto">
          <a:xfrm>
            <a:off x="5006865" y="1159715"/>
            <a:ext cx="81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b="1">
                <a:solidFill>
                  <a:srgbClr val="0000FF"/>
                </a:solidFill>
              </a:rPr>
              <a:t>Thing</a:t>
            </a:r>
            <a:endParaRPr lang="en-US" altLang="en-US" sz="1800"/>
          </a:p>
        </p:txBody>
      </p:sp>
      <p:sp>
        <p:nvSpPr>
          <p:cNvPr id="47" name="Rectangle 44">
            <a:extLst>
              <a:ext uri="{FF2B5EF4-FFF2-40B4-BE49-F238E27FC236}">
                <a16:creationId xmlns:a16="http://schemas.microsoft.com/office/drawing/2014/main" id="{512BC2A0-E228-4D12-8DE0-8CD81ECAAADE}"/>
              </a:ext>
            </a:extLst>
          </p:cNvPr>
          <p:cNvSpPr>
            <a:spLocks noChangeArrowheads="1"/>
          </p:cNvSpPr>
          <p:nvPr/>
        </p:nvSpPr>
        <p:spPr bwMode="auto">
          <a:xfrm>
            <a:off x="7218253" y="1159715"/>
            <a:ext cx="812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b="1">
                <a:solidFill>
                  <a:srgbClr val="0000FF"/>
                </a:solidFill>
              </a:rPr>
              <a:t>Thing</a:t>
            </a:r>
            <a:endParaRPr lang="en-US" altLang="en-US" sz="1800"/>
          </a:p>
        </p:txBody>
      </p:sp>
      <p:sp>
        <p:nvSpPr>
          <p:cNvPr id="48" name="Rectangle 45">
            <a:extLst>
              <a:ext uri="{FF2B5EF4-FFF2-40B4-BE49-F238E27FC236}">
                <a16:creationId xmlns:a16="http://schemas.microsoft.com/office/drawing/2014/main" id="{14F89C29-93D9-49E3-B1BB-5B0DC1CF0D0E}"/>
              </a:ext>
            </a:extLst>
          </p:cNvPr>
          <p:cNvSpPr>
            <a:spLocks noChangeArrowheads="1"/>
          </p:cNvSpPr>
          <p:nvPr/>
        </p:nvSpPr>
        <p:spPr bwMode="auto">
          <a:xfrm>
            <a:off x="7599253" y="4615703"/>
            <a:ext cx="1133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b="1">
                <a:solidFill>
                  <a:srgbClr val="0000FF"/>
                </a:solidFill>
              </a:rPr>
              <a:t>Gateway</a:t>
            </a:r>
            <a:endParaRPr lang="en-US" altLang="en-US" sz="1800"/>
          </a:p>
        </p:txBody>
      </p:sp>
      <p:sp>
        <p:nvSpPr>
          <p:cNvPr id="49" name="Rectangle 46">
            <a:extLst>
              <a:ext uri="{FF2B5EF4-FFF2-40B4-BE49-F238E27FC236}">
                <a16:creationId xmlns:a16="http://schemas.microsoft.com/office/drawing/2014/main" id="{0321B7A4-1F4C-4AC0-985F-FB1D973D1E31}"/>
              </a:ext>
            </a:extLst>
          </p:cNvPr>
          <p:cNvSpPr>
            <a:spLocks noChangeArrowheads="1"/>
          </p:cNvSpPr>
          <p:nvPr/>
        </p:nvSpPr>
        <p:spPr bwMode="auto">
          <a:xfrm>
            <a:off x="1477853" y="3607640"/>
            <a:ext cx="903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en-US" sz="1800" b="1">
                <a:solidFill>
                  <a:srgbClr val="0000FF"/>
                </a:solidFill>
              </a:rPr>
              <a:t>Server</a:t>
            </a:r>
            <a:endParaRPr lang="en-US" altLang="en-US" sz="1800"/>
          </a:p>
        </p:txBody>
      </p:sp>
    </p:spTree>
    <p:extLst>
      <p:ext uri="{BB962C8B-B14F-4D97-AF65-F5344CB8AC3E}">
        <p14:creationId xmlns:p14="http://schemas.microsoft.com/office/powerpoint/2010/main" val="309205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352B9A9-B1E6-4AC4-A91E-156E3234EE51}"/>
              </a:ext>
            </a:extLst>
          </p:cNvPr>
          <p:cNvSpPr>
            <a:spLocks noGrp="1"/>
          </p:cNvSpPr>
          <p:nvPr>
            <p:ph type="title"/>
          </p:nvPr>
        </p:nvSpPr>
        <p:spPr/>
        <p:txBody>
          <a:bodyPr/>
          <a:lstStyle/>
          <a:p>
            <a:r>
              <a:rPr lang="en-US" altLang="en-US" dirty="0">
                <a:latin typeface="Gill Sans MT" panose="020B0502020104020203" pitchFamily="34" charset="0"/>
                <a:ea typeface="MS PGothic" panose="020B0600070205080204" pitchFamily="34" charset="-128"/>
                <a:cs typeface="Gill Sans MT" panose="020B0502020104020203" pitchFamily="34" charset="0"/>
              </a:rPr>
              <a:t>Device/Data interoperability</a:t>
            </a:r>
            <a:endParaRPr lang="en-GB" dirty="0"/>
          </a:p>
        </p:txBody>
      </p:sp>
      <p:sp>
        <p:nvSpPr>
          <p:cNvPr id="3" name="İçerik Yer Tutucusu 2">
            <a:extLst>
              <a:ext uri="{FF2B5EF4-FFF2-40B4-BE49-F238E27FC236}">
                <a16:creationId xmlns:a16="http://schemas.microsoft.com/office/drawing/2014/main" id="{B6E66C49-EE22-47B2-9B4C-72DDA3EDC683}"/>
              </a:ext>
            </a:extLst>
          </p:cNvPr>
          <p:cNvSpPr>
            <a:spLocks noGrp="1"/>
          </p:cNvSpPr>
          <p:nvPr>
            <p:ph idx="1"/>
          </p:nvPr>
        </p:nvSpPr>
        <p:spPr/>
        <p:txBody>
          <a:bodyPr/>
          <a:lstStyle/>
          <a:p>
            <a:endParaRPr lang="en-GB" dirty="0"/>
          </a:p>
        </p:txBody>
      </p:sp>
      <p:pic>
        <p:nvPicPr>
          <p:cNvPr id="4" name="Picture 2">
            <a:extLst>
              <a:ext uri="{FF2B5EF4-FFF2-40B4-BE49-F238E27FC236}">
                <a16:creationId xmlns:a16="http://schemas.microsoft.com/office/drawing/2014/main" id="{DB1AED1A-2359-43BB-9477-A62F56E925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7813" y="5495925"/>
            <a:ext cx="1662112"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id="{D5DD0F7D-30EE-496F-986A-2864CDFA5D3C}"/>
              </a:ext>
            </a:extLst>
          </p:cNvPr>
          <p:cNvSpPr txBox="1">
            <a:spLocks/>
          </p:cNvSpPr>
          <p:nvPr/>
        </p:nvSpPr>
        <p:spPr>
          <a:xfrm>
            <a:off x="457200" y="274638"/>
            <a:ext cx="82296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kern="1200" cap="all">
                <a:solidFill>
                  <a:schemeClr val="bg1"/>
                </a:solidFill>
                <a:latin typeface="LST Forever" pitchFamily="50"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altLang="en-US" dirty="0">
              <a:latin typeface="Gill Sans MT" panose="020B0502020104020203" pitchFamily="34" charset="0"/>
              <a:ea typeface="MS PGothic" panose="020B0600070205080204" pitchFamily="34" charset="-128"/>
              <a:cs typeface="Gill Sans MT" panose="020B0502020104020203" pitchFamily="34" charset="0"/>
            </a:endParaRPr>
          </a:p>
        </p:txBody>
      </p:sp>
      <p:sp>
        <p:nvSpPr>
          <p:cNvPr id="6" name="Slide Number Placeholder 2">
            <a:extLst>
              <a:ext uri="{FF2B5EF4-FFF2-40B4-BE49-F238E27FC236}">
                <a16:creationId xmlns:a16="http://schemas.microsoft.com/office/drawing/2014/main" id="{18B05CD1-8E07-4BF7-B41C-02DB63FB7267}"/>
              </a:ext>
            </a:extLst>
          </p:cNvPr>
          <p:cNvSpPr>
            <a:spLocks noGrp="1"/>
          </p:cNvSpPr>
          <p:nvPr>
            <p:ph type="sldNum" sz="quarter" idx="12"/>
          </p:nvPr>
        </p:nvSpPr>
        <p:spPr bwMode="auto">
          <a:xfrm>
            <a:off x="6553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388B627-019F-4F57-BFF4-FCDCBD6E2008}" type="slidenum">
              <a:rPr lang="en-GB" altLang="en-US" sz="1000">
                <a:solidFill>
                  <a:srgbClr val="898989"/>
                </a:solidFill>
                <a:latin typeface="Gill Sans MT" panose="020B0502020104020203" pitchFamily="34" charset="0"/>
                <a:ea typeface="MS PGothic" panose="020B0600070205080204" pitchFamily="34" charset="-128"/>
                <a:cs typeface="Gill Sans MT" panose="020B0502020104020203" pitchFamily="34" charset="0"/>
              </a:rPr>
              <a:pPr>
                <a:spcBef>
                  <a:spcPct val="0"/>
                </a:spcBef>
                <a:buFontTx/>
                <a:buNone/>
              </a:pPr>
              <a:t>31</a:t>
            </a:fld>
            <a:endParaRPr lang="en-GB" altLang="en-US" sz="1000">
              <a:solidFill>
                <a:srgbClr val="898989"/>
              </a:solidFill>
              <a:latin typeface="Gill Sans MT" panose="020B0502020104020203" pitchFamily="34" charset="0"/>
              <a:ea typeface="MS PGothic" panose="020B0600070205080204" pitchFamily="34" charset="-128"/>
              <a:cs typeface="Gill Sans MT" panose="020B0502020104020203" pitchFamily="34" charset="0"/>
            </a:endParaRPr>
          </a:p>
        </p:txBody>
      </p:sp>
      <p:pic>
        <p:nvPicPr>
          <p:cNvPr id="7" name="Picture 4">
            <a:extLst>
              <a:ext uri="{FF2B5EF4-FFF2-40B4-BE49-F238E27FC236}">
                <a16:creationId xmlns:a16="http://schemas.microsoft.com/office/drawing/2014/main" id="{0A018AEE-7F9D-418D-8379-5ED9969B93C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484313"/>
            <a:ext cx="3325813" cy="199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850F1047-E69E-4FC6-B4F9-1EDECF5B90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437063"/>
            <a:ext cx="3073400" cy="166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184FD55A-D174-41D6-BE1F-81F852EE9D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19700" y="1484313"/>
            <a:ext cx="2667000"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9C8B99BB-DB19-4D77-A569-96C1C171EA3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4149725"/>
            <a:ext cx="14605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A9C59B8D-C4BC-42D1-AB6A-6393EBF6AF7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84888" y="4005263"/>
            <a:ext cx="269875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E1D066CB-BDAB-47D3-90D6-93D7B36601C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804025" y="5157788"/>
            <a:ext cx="194786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
            <a:extLst>
              <a:ext uri="{FF2B5EF4-FFF2-40B4-BE49-F238E27FC236}">
                <a16:creationId xmlns:a16="http://schemas.microsoft.com/office/drawing/2014/main" id="{D55E94F0-EA44-4BC1-9538-5929E45F511B}"/>
              </a:ext>
            </a:extLst>
          </p:cNvPr>
          <p:cNvSpPr txBox="1">
            <a:spLocks noChangeArrowheads="1"/>
          </p:cNvSpPr>
          <p:nvPr/>
        </p:nvSpPr>
        <p:spPr bwMode="auto">
          <a:xfrm>
            <a:off x="84138" y="6575425"/>
            <a:ext cx="74898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GB" altLang="tr-TR" sz="1000">
                <a:ea typeface="MS PGothic" panose="020B0600070205080204" pitchFamily="34" charset="-128"/>
              </a:rPr>
              <a:t>The slide adapted from the IoT talk given by Jan Holler of Ericsson at IoT Week 2015 in Lisbon. </a:t>
            </a:r>
          </a:p>
        </p:txBody>
      </p:sp>
    </p:spTree>
    <p:extLst>
      <p:ext uri="{BB962C8B-B14F-4D97-AF65-F5344CB8AC3E}">
        <p14:creationId xmlns:p14="http://schemas.microsoft.com/office/powerpoint/2010/main" val="1643995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E62767-A09C-41AC-A18E-6C01DC5DEB02}"/>
              </a:ext>
            </a:extLst>
          </p:cNvPr>
          <p:cNvSpPr>
            <a:spLocks noGrp="1"/>
          </p:cNvSpPr>
          <p:nvPr>
            <p:ph type="title"/>
          </p:nvPr>
        </p:nvSpPr>
        <p:spPr/>
        <p:txBody>
          <a:bodyPr/>
          <a:lstStyle/>
          <a:p>
            <a:endParaRPr lang="en-GB" dirty="0"/>
          </a:p>
        </p:txBody>
      </p:sp>
      <p:pic>
        <p:nvPicPr>
          <p:cNvPr id="4" name="Picture 2" descr="endüstri 4.0 ile ilgili görsel sonucu">
            <a:extLst>
              <a:ext uri="{FF2B5EF4-FFF2-40B4-BE49-F238E27FC236}">
                <a16:creationId xmlns:a16="http://schemas.microsoft.com/office/drawing/2014/main" id="{40FDD2FC-1EBF-4017-BE76-C0B8B001FB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2066" y="1907699"/>
            <a:ext cx="7078980" cy="424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27836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2697BC-6734-4B81-8A5B-F10BCCDE28E1}"/>
              </a:ext>
            </a:extLst>
          </p:cNvPr>
          <p:cNvSpPr>
            <a:spLocks noGrp="1"/>
          </p:cNvSpPr>
          <p:nvPr>
            <p:ph type="title"/>
          </p:nvPr>
        </p:nvSpPr>
        <p:spPr/>
        <p:txBody>
          <a:bodyPr/>
          <a:lstStyle/>
          <a:p>
            <a:r>
              <a:rPr lang="tr-TR" altLang="tr-TR" dirty="0"/>
              <a:t>Endüstri 4.0</a:t>
            </a:r>
            <a:endParaRPr lang="en-GB" dirty="0"/>
          </a:p>
        </p:txBody>
      </p:sp>
      <p:pic>
        <p:nvPicPr>
          <p:cNvPr id="4" name="Picture 2" descr="endüstri 4.0 ile ilgili görsel sonucu">
            <a:extLst>
              <a:ext uri="{FF2B5EF4-FFF2-40B4-BE49-F238E27FC236}">
                <a16:creationId xmlns:a16="http://schemas.microsoft.com/office/drawing/2014/main" id="{5E681549-78C4-4EEE-8BC7-C252F63E18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01281" y="2767806"/>
            <a:ext cx="4400550"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0798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7008D4F-28F1-499A-9CB0-7FA2A4D335D6}"/>
              </a:ext>
            </a:extLst>
          </p:cNvPr>
          <p:cNvSpPr>
            <a:spLocks noGrp="1"/>
          </p:cNvSpPr>
          <p:nvPr>
            <p:ph type="title"/>
          </p:nvPr>
        </p:nvSpPr>
        <p:spPr/>
        <p:txBody>
          <a:bodyPr/>
          <a:lstStyle/>
          <a:p>
            <a:r>
              <a:rPr lang="tr-TR" altLang="tr-TR" dirty="0" err="1"/>
              <a:t>Mach</a:t>
            </a:r>
            <a:r>
              <a:rPr lang="en-GB" altLang="tr-TR" dirty="0"/>
              <a:t>ı</a:t>
            </a:r>
            <a:r>
              <a:rPr lang="tr-TR" altLang="tr-TR" dirty="0"/>
              <a:t>ne </a:t>
            </a:r>
            <a:r>
              <a:rPr lang="tr-TR" altLang="tr-TR" dirty="0" err="1"/>
              <a:t>Learn</a:t>
            </a:r>
            <a:r>
              <a:rPr lang="en-GB" altLang="tr-TR" dirty="0"/>
              <a:t>ı</a:t>
            </a:r>
            <a:r>
              <a:rPr lang="tr-TR" altLang="tr-TR" dirty="0" err="1"/>
              <a:t>ng</a:t>
            </a:r>
            <a:endParaRPr lang="en-GB" dirty="0"/>
          </a:p>
        </p:txBody>
      </p:sp>
      <p:pic>
        <p:nvPicPr>
          <p:cNvPr id="4" name="Picture 2" descr="machine learning ile ilgili görsel sonucu">
            <a:extLst>
              <a:ext uri="{FF2B5EF4-FFF2-40B4-BE49-F238E27FC236}">
                <a16:creationId xmlns:a16="http://schemas.microsoft.com/office/drawing/2014/main" id="{216584DE-0CF0-4504-A9D8-A3796DE3BE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673" y="1692120"/>
            <a:ext cx="5418328" cy="295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descr="machine learning  ile ilgili görsel sonucu">
            <a:extLst>
              <a:ext uri="{FF2B5EF4-FFF2-40B4-BE49-F238E27FC236}">
                <a16:creationId xmlns:a16="http://schemas.microsoft.com/office/drawing/2014/main" id="{140DFCDE-B71E-47E2-B7A6-FE7664BBE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2162" y="1692120"/>
            <a:ext cx="5641507" cy="2954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2136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F64015D-14D6-4F9A-B262-C7247F0BA253}"/>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3C7DDE2A-3A38-4C56-A07F-FD4CAEB6A26B}"/>
              </a:ext>
            </a:extLst>
          </p:cNvPr>
          <p:cNvSpPr>
            <a:spLocks noGrp="1"/>
          </p:cNvSpPr>
          <p:nvPr>
            <p:ph idx="1"/>
          </p:nvPr>
        </p:nvSpPr>
        <p:spPr/>
        <p:txBody>
          <a:bodyPr/>
          <a:lstStyle/>
          <a:p>
            <a:r>
              <a:rPr lang="en-GB" b="0" i="0" dirty="0" err="1">
                <a:solidFill>
                  <a:srgbClr val="525252"/>
                </a:solidFill>
                <a:effectLst/>
                <a:latin typeface="IBM Plex Sans" panose="020B0604020202020204" pitchFamily="34" charset="0"/>
              </a:rPr>
              <a:t>Makine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öğrenmesi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büyüyen</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veri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birimi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alanının</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önemli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bir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bileşenidir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İstatistiksel</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yöntemler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kullanılarak</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algoritmalar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sınıflandırmalar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veya</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tahminler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yapmak</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üzere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eğitilir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veri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madenciliği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projelerinde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temel</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içgörüleri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ortaya</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çıkarmaktadır</a:t>
            </a:r>
            <a:r>
              <a:rPr lang="en-GB" b="0" i="0" dirty="0">
                <a:solidFill>
                  <a:srgbClr val="525252"/>
                </a:solidFill>
                <a:effectLst/>
                <a:latin typeface="IBM Plex Sans" panose="020B0604020202020204" pitchFamily="34" charset="0"/>
              </a:rPr>
              <a:t>. Bu </a:t>
            </a:r>
            <a:r>
              <a:rPr lang="en-GB" b="0" i="0" dirty="0" err="1">
                <a:solidFill>
                  <a:srgbClr val="525252"/>
                </a:solidFill>
                <a:effectLst/>
                <a:latin typeface="IBM Plex Sans" panose="020B0604020202020204" pitchFamily="34" charset="0"/>
              </a:rPr>
              <a:t>içgörüler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sonrasında</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uygulamalar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işler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dahilinde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karar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verme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sürecini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teşvik</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ederek</a:t>
            </a:r>
            <a:r>
              <a:rPr lang="en-GB" b="0" i="0" dirty="0">
                <a:solidFill>
                  <a:srgbClr val="525252"/>
                </a:solidFill>
                <a:effectLst/>
                <a:latin typeface="IBM Plex Sans" panose="020B0604020202020204" pitchFamily="34" charset="0"/>
              </a:rPr>
              <a:t>, ideal </a:t>
            </a:r>
            <a:r>
              <a:rPr lang="en-GB" b="0" i="0" dirty="0" err="1">
                <a:solidFill>
                  <a:srgbClr val="525252"/>
                </a:solidFill>
                <a:effectLst/>
                <a:latin typeface="IBM Plex Sans" panose="020B0604020202020204" pitchFamily="34" charset="0"/>
              </a:rPr>
              <a:t>anlamda</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önemli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büyüme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ölçütlerini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etkiler</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Büyük</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veri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genişleyip</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büyümeye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devam</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ederken</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veri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mühendislerine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yönelik</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piyasa</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talebi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artacak</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bu</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mühendislerin</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en</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önemli</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iş</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sorularını</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nihayetinde</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bu</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sorulara</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yanıt</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vermek</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için</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kullanılacak</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verilerin</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tanımlanmasına</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yardımcı</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olmaları</a:t>
            </a:r>
            <a:r>
              <a:rPr lang="en-GB" b="0" i="0" dirty="0">
                <a:solidFill>
                  <a:srgbClr val="525252"/>
                </a:solidFill>
                <a:effectLst/>
                <a:latin typeface="IBM Plex Sans" panose="020B0604020202020204" pitchFamily="34" charset="0"/>
              </a:rPr>
              <a:t> </a:t>
            </a:r>
            <a:r>
              <a:rPr lang="en-GB" b="0" i="0" dirty="0" err="1">
                <a:solidFill>
                  <a:srgbClr val="525252"/>
                </a:solidFill>
                <a:effectLst/>
                <a:latin typeface="IBM Plex Sans" panose="020B0604020202020204" pitchFamily="34" charset="0"/>
              </a:rPr>
              <a:t>gerekecek</a:t>
            </a:r>
            <a:r>
              <a:rPr lang="en-GB" b="0" i="0" dirty="0">
                <a:solidFill>
                  <a:srgbClr val="525252"/>
                </a:solidFill>
                <a:effectLst/>
                <a:latin typeface="IBM Plex Sans" panose="020B0604020202020204" pitchFamily="34" charset="0"/>
              </a:rPr>
              <a:t>.</a:t>
            </a:r>
            <a:endParaRPr lang="en-GB" dirty="0"/>
          </a:p>
        </p:txBody>
      </p:sp>
    </p:spTree>
    <p:extLst>
      <p:ext uri="{BB962C8B-B14F-4D97-AF65-F5344CB8AC3E}">
        <p14:creationId xmlns:p14="http://schemas.microsoft.com/office/powerpoint/2010/main" val="2488276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553FED-30AC-43D8-9B7A-9D1B9D190A05}"/>
              </a:ext>
            </a:extLst>
          </p:cNvPr>
          <p:cNvSpPr>
            <a:spLocks noGrp="1"/>
          </p:cNvSpPr>
          <p:nvPr>
            <p:ph type="title"/>
          </p:nvPr>
        </p:nvSpPr>
        <p:spPr/>
        <p:txBody>
          <a:bodyPr/>
          <a:lstStyle/>
          <a:p>
            <a:r>
              <a:rPr lang="en-GB" dirty="0" err="1"/>
              <a:t>Machıne</a:t>
            </a:r>
            <a:r>
              <a:rPr lang="en-GB" dirty="0"/>
              <a:t> learning </a:t>
            </a:r>
            <a:r>
              <a:rPr lang="en-GB" dirty="0" err="1"/>
              <a:t>tYPES</a:t>
            </a:r>
            <a:endParaRPr lang="en-GB" dirty="0"/>
          </a:p>
        </p:txBody>
      </p:sp>
      <p:sp>
        <p:nvSpPr>
          <p:cNvPr id="3" name="İçerik Yer Tutucusu 2">
            <a:extLst>
              <a:ext uri="{FF2B5EF4-FFF2-40B4-BE49-F238E27FC236}">
                <a16:creationId xmlns:a16="http://schemas.microsoft.com/office/drawing/2014/main" id="{62E459F3-C71E-497B-93A7-439B9445A847}"/>
              </a:ext>
            </a:extLst>
          </p:cNvPr>
          <p:cNvSpPr>
            <a:spLocks noGrp="1"/>
          </p:cNvSpPr>
          <p:nvPr>
            <p:ph idx="1"/>
          </p:nvPr>
        </p:nvSpPr>
        <p:spPr/>
        <p:txBody>
          <a:bodyPr/>
          <a:lstStyle/>
          <a:p>
            <a:endParaRPr lang="en-GB" dirty="0"/>
          </a:p>
        </p:txBody>
      </p:sp>
      <p:pic>
        <p:nvPicPr>
          <p:cNvPr id="4" name="Picture 2" descr="machine learning  ile ilgili görsel sonucu">
            <a:extLst>
              <a:ext uri="{FF2B5EF4-FFF2-40B4-BE49-F238E27FC236}">
                <a16:creationId xmlns:a16="http://schemas.microsoft.com/office/drawing/2014/main" id="{3B14385C-9F72-4432-8C8C-0E7E38B39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2421" y="2042292"/>
            <a:ext cx="7643812"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7144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9A074CA-D0AF-4A71-8BA5-2DFBD5C681A4}"/>
              </a:ext>
            </a:extLst>
          </p:cNvPr>
          <p:cNvSpPr>
            <a:spLocks noGrp="1"/>
          </p:cNvSpPr>
          <p:nvPr>
            <p:ph type="title"/>
          </p:nvPr>
        </p:nvSpPr>
        <p:spPr/>
        <p:txBody>
          <a:bodyPr/>
          <a:lstStyle/>
          <a:p>
            <a:r>
              <a:rPr lang="tr-TR" altLang="tr-TR" dirty="0" err="1"/>
              <a:t>Deep</a:t>
            </a:r>
            <a:r>
              <a:rPr lang="tr-TR" altLang="tr-TR" dirty="0"/>
              <a:t> </a:t>
            </a:r>
            <a:r>
              <a:rPr lang="tr-TR" altLang="tr-TR" dirty="0" err="1"/>
              <a:t>Learn</a:t>
            </a:r>
            <a:r>
              <a:rPr lang="en-GB" altLang="tr-TR" dirty="0"/>
              <a:t>ı</a:t>
            </a:r>
            <a:r>
              <a:rPr lang="tr-TR" altLang="tr-TR" dirty="0" err="1"/>
              <a:t>ng</a:t>
            </a:r>
            <a:endParaRPr lang="en-GB" dirty="0"/>
          </a:p>
        </p:txBody>
      </p:sp>
      <p:pic>
        <p:nvPicPr>
          <p:cNvPr id="4" name="Picture 2" descr="machine learning ile ilgili görsel sonucu">
            <a:extLst>
              <a:ext uri="{FF2B5EF4-FFF2-40B4-BE49-F238E27FC236}">
                <a16:creationId xmlns:a16="http://schemas.microsoft.com/office/drawing/2014/main" id="{6D804B31-E450-4FDF-ACA4-A1748C8112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1144" y="2420144"/>
            <a:ext cx="6600825"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85118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D59510-0869-474C-979C-050F28EDF0EA}"/>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BBB9D5D5-B1D8-4EF3-812D-FC675F1EF6AC}"/>
              </a:ext>
            </a:extLst>
          </p:cNvPr>
          <p:cNvSpPr>
            <a:spLocks noGrp="1"/>
          </p:cNvSpPr>
          <p:nvPr>
            <p:ph idx="1"/>
          </p:nvPr>
        </p:nvSpPr>
        <p:spPr/>
        <p:txBody>
          <a:bodyPr/>
          <a:lstStyle/>
          <a:p>
            <a:pPr algn="l" fontAlgn="base"/>
            <a:r>
              <a:rPr lang="en-GB" b="0" i="0" dirty="0" err="1">
                <a:solidFill>
                  <a:srgbClr val="525252"/>
                </a:solidFill>
                <a:effectLst/>
                <a:latin typeface="IBM Plex Sans" panose="020B0503050203000203" pitchFamily="34" charset="0"/>
              </a:rPr>
              <a:t>Derin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ve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makine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öğrenmesi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genellikle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birbirleri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yerine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kullanıldığından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ikisi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arasındaki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nüansları</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belirtmek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önemlidir</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Makine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öğrenmesi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derin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ve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nöral</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ağlar</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yapay</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zekanın</a:t>
            </a:r>
            <a:r>
              <a:rPr lang="en-GB" b="0" i="0" dirty="0">
                <a:solidFill>
                  <a:srgbClr val="525252"/>
                </a:solidFill>
                <a:effectLst/>
                <a:latin typeface="IBM Plex Sans" panose="020B0503050203000203" pitchFamily="34" charset="0"/>
              </a:rPr>
              <a:t> alt </a:t>
            </a:r>
            <a:r>
              <a:rPr lang="en-GB" b="0" i="0" dirty="0" err="1">
                <a:solidFill>
                  <a:srgbClr val="525252"/>
                </a:solidFill>
                <a:effectLst/>
                <a:latin typeface="IBM Plex Sans" panose="020B0503050203000203" pitchFamily="34" charset="0"/>
              </a:rPr>
              <a:t>alanlarıdır</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Ancak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derin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aslında</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makine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öğrenmesinin</a:t>
            </a:r>
            <a:r>
              <a:rPr lang="en-GB" b="0" i="0" dirty="0">
                <a:solidFill>
                  <a:srgbClr val="525252"/>
                </a:solidFill>
                <a:effectLst/>
                <a:latin typeface="IBM Plex Sans" panose="020B0503050203000203" pitchFamily="34" charset="0"/>
              </a:rPr>
              <a:t> alt </a:t>
            </a:r>
            <a:r>
              <a:rPr lang="en-GB" b="0" i="0" dirty="0" err="1">
                <a:solidFill>
                  <a:srgbClr val="525252"/>
                </a:solidFill>
                <a:effectLst/>
                <a:latin typeface="IBM Plex Sans" panose="020B0503050203000203" pitchFamily="34" charset="0"/>
              </a:rPr>
              <a:t>alanıdır</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ve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nöral</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ağlar</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derin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öğrenmenin</a:t>
            </a:r>
            <a:r>
              <a:rPr lang="en-GB" b="0" i="0" dirty="0">
                <a:solidFill>
                  <a:srgbClr val="525252"/>
                </a:solidFill>
                <a:effectLst/>
                <a:latin typeface="IBM Plex Sans" panose="020B0503050203000203" pitchFamily="34" charset="0"/>
              </a:rPr>
              <a:t> alt </a:t>
            </a:r>
            <a:r>
              <a:rPr lang="en-GB" b="0" i="0" dirty="0" err="1">
                <a:solidFill>
                  <a:srgbClr val="525252"/>
                </a:solidFill>
                <a:effectLst/>
                <a:latin typeface="IBM Plex Sans" panose="020B0503050203000203" pitchFamily="34" charset="0"/>
              </a:rPr>
              <a:t>alanıdır</a:t>
            </a:r>
            <a:r>
              <a:rPr lang="en-GB" b="0" i="0" dirty="0">
                <a:solidFill>
                  <a:srgbClr val="525252"/>
                </a:solidFill>
                <a:effectLst/>
                <a:latin typeface="IBM Plex Sans" panose="020B0503050203000203" pitchFamily="34" charset="0"/>
              </a:rPr>
              <a:t>.</a:t>
            </a:r>
          </a:p>
          <a:p>
            <a:pPr algn="l" fontAlgn="base"/>
            <a:r>
              <a:rPr lang="en-GB" b="0" i="0" dirty="0" err="1">
                <a:solidFill>
                  <a:srgbClr val="525252"/>
                </a:solidFill>
                <a:effectLst/>
                <a:latin typeface="IBM Plex Sans" panose="020B0503050203000203" pitchFamily="34" charset="0"/>
              </a:rPr>
              <a:t>Derin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ve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makine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öğrenmesinin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birbirinden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ayrıldığı</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nokta</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algoritmalarının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şeklidir</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Derin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işlemin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özellik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ayıklama</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kısmını</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büyük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ölçüde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otomatikleştirir</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ve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gerekli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olan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bazı</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manuel</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insan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müdahalesini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ortadan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kaldırarak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daha</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büyük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veri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kümelerinin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kullanılmasını</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sağlar</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Derin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öğrenmeyi</a:t>
            </a:r>
            <a:r>
              <a:rPr lang="en-GB" b="0" i="0" dirty="0">
                <a:solidFill>
                  <a:srgbClr val="525252"/>
                </a:solidFill>
                <a:effectLst/>
                <a:latin typeface="IBM Plex Sans" panose="020B0503050203000203" pitchFamily="34" charset="0"/>
              </a:rPr>
              <a:t>, Lex </a:t>
            </a:r>
            <a:r>
              <a:rPr lang="en-GB" b="0" i="0" dirty="0" err="1">
                <a:solidFill>
                  <a:srgbClr val="525252"/>
                </a:solidFill>
                <a:effectLst/>
                <a:latin typeface="IBM Plex Sans" panose="020B0503050203000203" pitchFamily="34" charset="0"/>
              </a:rPr>
              <a:t>Fridman'ın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bu</a:t>
            </a:r>
            <a:r>
              <a:rPr lang="en-GB" b="0" i="0" dirty="0">
                <a:solidFill>
                  <a:srgbClr val="525252"/>
                </a:solidFill>
                <a:effectLst/>
                <a:latin typeface="IBM Plex Sans" panose="020B0503050203000203" pitchFamily="34" charset="0"/>
              </a:rPr>
              <a:t> </a:t>
            </a:r>
            <a:r>
              <a:rPr lang="en-GB" b="0" i="0" u="none" strike="noStrike" dirty="0">
                <a:solidFill>
                  <a:srgbClr val="0062FF"/>
                </a:solidFill>
                <a:effectLst/>
                <a:latin typeface="IBM Plex Sans" panose="020B0503050203000203" pitchFamily="34" charset="0"/>
                <a:hlinkClick r:id="rId2"/>
              </a:rPr>
              <a:t>MIT </a:t>
            </a:r>
            <a:r>
              <a:rPr lang="en-GB" b="0" i="0" u="none" strike="noStrike" dirty="0" err="1">
                <a:solidFill>
                  <a:srgbClr val="0062FF"/>
                </a:solidFill>
                <a:effectLst/>
                <a:latin typeface="IBM Plex Sans" panose="020B0503050203000203" pitchFamily="34" charset="0"/>
                <a:hlinkClick r:id="rId2"/>
              </a:rPr>
              <a:t>dersinde</a:t>
            </a:r>
            <a:r>
              <a:rPr lang="en-GB" b="0" i="0" u="none" strike="noStrike" dirty="0">
                <a:solidFill>
                  <a:srgbClr val="0062FF"/>
                </a:solidFill>
                <a:effectLst/>
                <a:latin typeface="IBM Plex Sans" panose="020B0503050203000203" pitchFamily="34" charset="0"/>
                <a:hlinkClick r:id="rId2"/>
              </a:rPr>
              <a:t> (00:30)</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belirttiği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gibi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ölçeklenebilir</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makine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öğrenmesi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olarak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düşünebilirsiniz</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Klasik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veya</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derin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olmayan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makine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öğrenmesi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için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insan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müdahalelerine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daha</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bağımlıdır</a:t>
            </a:r>
            <a:r>
              <a:rPr lang="en-GB" b="0" i="0" dirty="0">
                <a:solidFill>
                  <a:srgbClr val="525252"/>
                </a:solidFill>
                <a:effectLst/>
                <a:latin typeface="IBM Plex Sans" panose="020B0503050203000203" pitchFamily="34" charset="0"/>
              </a:rPr>
              <a:t>. İnsan </a:t>
            </a:r>
            <a:r>
              <a:rPr lang="en-GB" b="0" i="0" dirty="0" err="1">
                <a:solidFill>
                  <a:srgbClr val="525252"/>
                </a:solidFill>
                <a:effectLst/>
                <a:latin typeface="IBM Plex Sans" panose="020B0503050203000203" pitchFamily="34" charset="0"/>
              </a:rPr>
              <a:t>uzmanlar</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genellikle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öğrenmek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için</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daha</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fazla</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yapılandırılmış</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veriye</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ihtiyaç</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duyarak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veri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girişleri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arasındaki</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farkları</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anlamak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amacıyla</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bir</a:t>
            </a:r>
            <a:r>
              <a:rPr lang="en-GB" b="0" i="0" dirty="0">
                <a:solidFill>
                  <a:srgbClr val="525252"/>
                </a:solidFill>
                <a:effectLst/>
                <a:latin typeface="IBM Plex Sans" panose="020B0503050203000203" pitchFamily="34" charset="0"/>
              </a:rPr>
              <a:t> dizi </a:t>
            </a:r>
            <a:r>
              <a:rPr lang="en-GB" b="0" i="0" dirty="0" err="1">
                <a:solidFill>
                  <a:srgbClr val="525252"/>
                </a:solidFill>
                <a:effectLst/>
                <a:latin typeface="IBM Plex Sans" panose="020B0503050203000203" pitchFamily="34" charset="0"/>
              </a:rPr>
              <a:t>özellik</a:t>
            </a:r>
            <a:r>
              <a:rPr lang="en-GB" b="0" i="0" dirty="0">
                <a:solidFill>
                  <a:srgbClr val="525252"/>
                </a:solidFill>
                <a:effectLst/>
                <a:latin typeface="IBM Plex Sans" panose="020B0503050203000203" pitchFamily="34" charset="0"/>
              </a:rPr>
              <a:t> </a:t>
            </a:r>
            <a:r>
              <a:rPr lang="en-GB" b="0" i="0" dirty="0" err="1">
                <a:solidFill>
                  <a:srgbClr val="525252"/>
                </a:solidFill>
                <a:effectLst/>
                <a:latin typeface="IBM Plex Sans" panose="020B0503050203000203" pitchFamily="34" charset="0"/>
              </a:rPr>
              <a:t>belirler</a:t>
            </a:r>
            <a:r>
              <a:rPr lang="en-GB" b="0" i="0" dirty="0">
                <a:solidFill>
                  <a:srgbClr val="525252"/>
                </a:solidFill>
                <a:effectLst/>
                <a:latin typeface="IBM Plex Sans" panose="020B0503050203000203" pitchFamily="34" charset="0"/>
              </a:rPr>
              <a:t>.</a:t>
            </a:r>
          </a:p>
          <a:p>
            <a:pPr algn="l" fontAlgn="base"/>
            <a:endParaRPr lang="en-GB" b="0" i="0" dirty="0">
              <a:solidFill>
                <a:srgbClr val="525252"/>
              </a:solidFill>
              <a:effectLst/>
              <a:latin typeface="IBM Plex Sans" panose="020B0503050203000203" pitchFamily="34" charset="0"/>
            </a:endParaRPr>
          </a:p>
          <a:p>
            <a:endParaRPr lang="en-GB" dirty="0"/>
          </a:p>
        </p:txBody>
      </p:sp>
    </p:spTree>
    <p:extLst>
      <p:ext uri="{BB962C8B-B14F-4D97-AF65-F5344CB8AC3E}">
        <p14:creationId xmlns:p14="http://schemas.microsoft.com/office/powerpoint/2010/main" val="2825725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4C3B92-6DC2-473F-9DB0-5872BAA9BBD9}"/>
              </a:ext>
            </a:extLst>
          </p:cNvPr>
          <p:cNvSpPr>
            <a:spLocks noGrp="1"/>
          </p:cNvSpPr>
          <p:nvPr>
            <p:ph type="title"/>
          </p:nvPr>
        </p:nvSpPr>
        <p:spPr/>
        <p:txBody>
          <a:bodyPr/>
          <a:lstStyle/>
          <a:p>
            <a:r>
              <a:rPr lang="tr-TR" dirty="0"/>
              <a:t>Bulut Sistemlerinde </a:t>
            </a:r>
            <a:r>
              <a:rPr lang="tr-TR" dirty="0" err="1"/>
              <a:t>Mach</a:t>
            </a:r>
            <a:r>
              <a:rPr lang="en-GB" dirty="0"/>
              <a:t>ı</a:t>
            </a:r>
            <a:r>
              <a:rPr lang="tr-TR" dirty="0"/>
              <a:t>ne </a:t>
            </a:r>
            <a:r>
              <a:rPr lang="tr-TR" dirty="0" err="1"/>
              <a:t>Learn</a:t>
            </a:r>
            <a:r>
              <a:rPr lang="en-GB" dirty="0"/>
              <a:t>ı</a:t>
            </a:r>
            <a:r>
              <a:rPr lang="tr-TR" dirty="0" err="1"/>
              <a:t>ng</a:t>
            </a:r>
            <a:endParaRPr lang="en-GB" dirty="0"/>
          </a:p>
        </p:txBody>
      </p:sp>
      <p:pic>
        <p:nvPicPr>
          <p:cNvPr id="4" name="Picture 2" descr="machine learning ile ilgili görsel sonucu">
            <a:extLst>
              <a:ext uri="{FF2B5EF4-FFF2-40B4-BE49-F238E27FC236}">
                <a16:creationId xmlns:a16="http://schemas.microsoft.com/office/drawing/2014/main" id="{A9D2D8E8-0737-415A-86A2-70D6471BA0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1569" y="2577306"/>
            <a:ext cx="7419975"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2062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A41367-936E-46BD-B856-9F66D7E692C5}"/>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25288938-2D14-4665-8F8F-5C5CB134984B}"/>
              </a:ext>
            </a:extLst>
          </p:cNvPr>
          <p:cNvSpPr>
            <a:spLocks noGrp="1"/>
          </p:cNvSpPr>
          <p:nvPr>
            <p:ph idx="1"/>
          </p:nvPr>
        </p:nvSpPr>
        <p:spPr/>
        <p:txBody>
          <a:bodyPr/>
          <a:lstStyle/>
          <a:p>
            <a:r>
              <a:rPr lang="tr-TR" altLang="tr-TR" dirty="0"/>
              <a:t>Nesnelerin interneti; çeşitli haberleşme protokolleri sayesinde birbirleri ile haberleşen ve birbirine bağlanarak,  bilgi paylaşarak akıllı bir ağ oluşturmuş cihazları temsil ediyor. Günlük hayatta kullandığımız her nesne internete çıkıyor bir MAC ve IP adresine sahip ve birbirleri ile sürekli haberleşmiyorlar.</a:t>
            </a:r>
            <a:endParaRPr lang="en-GB" altLang="tr-TR" dirty="0"/>
          </a:p>
          <a:p>
            <a:endParaRPr lang="en-GB" altLang="tr-TR" dirty="0"/>
          </a:p>
          <a:p>
            <a:r>
              <a:rPr lang="tr-TR" altLang="en-US" dirty="0" err="1"/>
              <a:t>Kevin</a:t>
            </a:r>
            <a:r>
              <a:rPr lang="tr-TR" altLang="en-US" dirty="0"/>
              <a:t> </a:t>
            </a:r>
            <a:r>
              <a:rPr lang="tr-TR" altLang="en-US" dirty="0" err="1"/>
              <a:t>Ashton</a:t>
            </a:r>
            <a:r>
              <a:rPr lang="tr-TR" altLang="en-US" dirty="0"/>
              <a:t> tarafından 1999 yılında ortaya atılan bu kavram ilk başlarda RFID etiketleri sayesinde radyo frekansı üzerinden birbirleriyle haberleşen cihazları kapsıyordu ancak gelişen teknoloji ile konsept çok daha geniş bir vizyona erişti. Bu konsept sadece evimizdeki eşyaları ya da yoldaki trafik ışıklarını değil fabrikalarda üretim yapan makinaları hatta gıdaları da kapsıyor. “Şeyler” düşünüyorlar ve karar veriyorlar.</a:t>
            </a:r>
          </a:p>
          <a:p>
            <a:endParaRPr lang="en-GB" altLang="tr-TR" dirty="0"/>
          </a:p>
          <a:p>
            <a:endParaRPr lang="en-GB" altLang="tr-TR" dirty="0"/>
          </a:p>
          <a:p>
            <a:endParaRPr lang="en-GB" altLang="tr-TR" dirty="0"/>
          </a:p>
          <a:p>
            <a:endParaRPr lang="tr-TR" altLang="tr-TR" dirty="0"/>
          </a:p>
          <a:p>
            <a:endParaRPr lang="en-GB" dirty="0"/>
          </a:p>
        </p:txBody>
      </p:sp>
    </p:spTree>
    <p:extLst>
      <p:ext uri="{BB962C8B-B14F-4D97-AF65-F5344CB8AC3E}">
        <p14:creationId xmlns:p14="http://schemas.microsoft.com/office/powerpoint/2010/main" val="1607106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4D165C-739E-4974-BE9C-01E3997FCD27}"/>
              </a:ext>
            </a:extLst>
          </p:cNvPr>
          <p:cNvSpPr>
            <a:spLocks noGrp="1"/>
          </p:cNvSpPr>
          <p:nvPr>
            <p:ph type="title"/>
          </p:nvPr>
        </p:nvSpPr>
        <p:spPr/>
        <p:txBody>
          <a:bodyPr/>
          <a:lstStyle/>
          <a:p>
            <a:endParaRPr lang="en-GB"/>
          </a:p>
        </p:txBody>
      </p:sp>
      <p:pic>
        <p:nvPicPr>
          <p:cNvPr id="4" name="Picture 2" descr="M2M-IMAGE_p3">
            <a:extLst>
              <a:ext uri="{FF2B5EF4-FFF2-40B4-BE49-F238E27FC236}">
                <a16:creationId xmlns:a16="http://schemas.microsoft.com/office/drawing/2014/main" id="{964D4024-4F5D-49D8-9239-E0E5118F4B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81474" y="1793628"/>
            <a:ext cx="5619750"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5787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F71DAED-02B0-4CBF-BD23-93D6B1B02A72}"/>
              </a:ext>
            </a:extLst>
          </p:cNvPr>
          <p:cNvSpPr>
            <a:spLocks noGrp="1"/>
          </p:cNvSpPr>
          <p:nvPr>
            <p:ph type="title"/>
          </p:nvPr>
        </p:nvSpPr>
        <p:spPr/>
        <p:txBody>
          <a:bodyPr/>
          <a:lstStyle/>
          <a:p>
            <a:endParaRPr lang="en-GB" dirty="0"/>
          </a:p>
        </p:txBody>
      </p:sp>
      <p:sp>
        <p:nvSpPr>
          <p:cNvPr id="3" name="İçerik Yer Tutucusu 2">
            <a:extLst>
              <a:ext uri="{FF2B5EF4-FFF2-40B4-BE49-F238E27FC236}">
                <a16:creationId xmlns:a16="http://schemas.microsoft.com/office/drawing/2014/main" id="{F0CB471C-D604-413D-9CA1-81F560643ECE}"/>
              </a:ext>
            </a:extLst>
          </p:cNvPr>
          <p:cNvSpPr>
            <a:spLocks noGrp="1"/>
          </p:cNvSpPr>
          <p:nvPr>
            <p:ph idx="1"/>
          </p:nvPr>
        </p:nvSpPr>
        <p:spPr/>
        <p:txBody>
          <a:bodyPr/>
          <a:lstStyle/>
          <a:p>
            <a:r>
              <a:rPr lang="tr-TR" altLang="tr-TR" dirty="0"/>
              <a:t>IOT S</a:t>
            </a:r>
            <a:r>
              <a:rPr lang="en-GB" altLang="tr-TR" dirty="0" err="1"/>
              <a:t>ek</a:t>
            </a:r>
            <a:r>
              <a:rPr lang="tr-TR" altLang="tr-TR" dirty="0" err="1"/>
              <a:t>törleri</a:t>
            </a:r>
            <a:endParaRPr lang="en-GB" altLang="tr-TR" dirty="0"/>
          </a:p>
          <a:p>
            <a:endParaRPr lang="en-GB" dirty="0"/>
          </a:p>
          <a:p>
            <a:endParaRPr lang="en-GB" dirty="0"/>
          </a:p>
        </p:txBody>
      </p:sp>
      <p:pic>
        <p:nvPicPr>
          <p:cNvPr id="4" name="Picture 2" descr="m2m iot ile ilgili görsel sonucu">
            <a:extLst>
              <a:ext uri="{FF2B5EF4-FFF2-40B4-BE49-F238E27FC236}">
                <a16:creationId xmlns:a16="http://schemas.microsoft.com/office/drawing/2014/main" id="{34F195EB-000B-4582-9CB6-904B1F7F2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917" y="1641387"/>
            <a:ext cx="9058275" cy="452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13227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9205AC-1A5F-4A34-B028-63B0C2928CE8}"/>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0B3BBBB9-2DEC-4476-9134-A1972FCD4518}"/>
              </a:ext>
            </a:extLst>
          </p:cNvPr>
          <p:cNvSpPr>
            <a:spLocks noGrp="1"/>
          </p:cNvSpPr>
          <p:nvPr>
            <p:ph idx="1"/>
          </p:nvPr>
        </p:nvSpPr>
        <p:spPr/>
        <p:txBody>
          <a:bodyPr/>
          <a:lstStyle/>
          <a:p>
            <a:r>
              <a:rPr lang="tr-TR" altLang="tr-TR" dirty="0" err="1"/>
              <a:t>Wearable</a:t>
            </a:r>
            <a:r>
              <a:rPr lang="tr-TR" altLang="tr-TR" dirty="0"/>
              <a:t> </a:t>
            </a:r>
            <a:r>
              <a:rPr lang="tr-TR" altLang="tr-TR" dirty="0" err="1"/>
              <a:t>Technology</a:t>
            </a:r>
            <a:r>
              <a:rPr lang="tr-TR" altLang="tr-TR" dirty="0"/>
              <a:t> IOT</a:t>
            </a:r>
            <a:endParaRPr lang="en-GB" dirty="0"/>
          </a:p>
        </p:txBody>
      </p:sp>
      <p:pic>
        <p:nvPicPr>
          <p:cNvPr id="4" name="Picture 2" descr="wearable technologies  iot ile ilgili görsel sonucu">
            <a:extLst>
              <a:ext uri="{FF2B5EF4-FFF2-40B4-BE49-F238E27FC236}">
                <a16:creationId xmlns:a16="http://schemas.microsoft.com/office/drawing/2014/main" id="{7630CFAF-C4C0-46F8-B8EC-054906C394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2910" y="1870793"/>
            <a:ext cx="7546428" cy="4244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59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848384-9C52-4A77-A53C-2C5588AC57D0}"/>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A999997C-CFB7-48E8-AA8C-B30158ECA9D1}"/>
              </a:ext>
            </a:extLst>
          </p:cNvPr>
          <p:cNvSpPr>
            <a:spLocks noGrp="1"/>
          </p:cNvSpPr>
          <p:nvPr>
            <p:ph idx="1"/>
          </p:nvPr>
        </p:nvSpPr>
        <p:spPr/>
        <p:txBody>
          <a:bodyPr/>
          <a:lstStyle/>
          <a:p>
            <a:r>
              <a:rPr lang="tr-TR" altLang="tr-TR" dirty="0" err="1"/>
              <a:t>Wearable</a:t>
            </a:r>
            <a:r>
              <a:rPr lang="tr-TR" altLang="tr-TR" dirty="0"/>
              <a:t> IOT</a:t>
            </a:r>
            <a:endParaRPr lang="en-GB" dirty="0"/>
          </a:p>
        </p:txBody>
      </p:sp>
      <p:pic>
        <p:nvPicPr>
          <p:cNvPr id="4" name="Picture 2" descr="wearable technologies  iot ile ilgili görsel sonucu">
            <a:extLst>
              <a:ext uri="{FF2B5EF4-FFF2-40B4-BE49-F238E27FC236}">
                <a16:creationId xmlns:a16="http://schemas.microsoft.com/office/drawing/2014/main" id="{89561F11-3102-4418-9FCA-CD4C5DE79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862" y="2067862"/>
            <a:ext cx="885825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6739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9DDA3CE-B13D-4810-BABA-20F157AC4D59}"/>
              </a:ext>
            </a:extLst>
          </p:cNvPr>
          <p:cNvSpPr>
            <a:spLocks noGrp="1"/>
          </p:cNvSpPr>
          <p:nvPr>
            <p:ph type="title"/>
          </p:nvPr>
        </p:nvSpPr>
        <p:spPr/>
        <p:txBody>
          <a:bodyPr/>
          <a:lstStyle/>
          <a:p>
            <a:endParaRPr lang="en-GB"/>
          </a:p>
        </p:txBody>
      </p:sp>
      <p:sp>
        <p:nvSpPr>
          <p:cNvPr id="3" name="İçerik Yer Tutucusu 2">
            <a:extLst>
              <a:ext uri="{FF2B5EF4-FFF2-40B4-BE49-F238E27FC236}">
                <a16:creationId xmlns:a16="http://schemas.microsoft.com/office/drawing/2014/main" id="{B60B5E67-BFB9-41B9-8B58-DE9A4CC197F9}"/>
              </a:ext>
            </a:extLst>
          </p:cNvPr>
          <p:cNvSpPr>
            <a:spLocks noGrp="1"/>
          </p:cNvSpPr>
          <p:nvPr>
            <p:ph idx="1"/>
          </p:nvPr>
        </p:nvSpPr>
        <p:spPr/>
        <p:txBody>
          <a:bodyPr/>
          <a:lstStyle/>
          <a:p>
            <a:r>
              <a:rPr lang="tr-TR" altLang="tr-TR" dirty="0"/>
              <a:t>Yaşamsal Veriler</a:t>
            </a:r>
            <a:r>
              <a:rPr lang="en-GB" altLang="tr-TR" dirty="0"/>
              <a:t> </a:t>
            </a:r>
            <a:endParaRPr lang="en-GB" dirty="0"/>
          </a:p>
        </p:txBody>
      </p:sp>
      <p:pic>
        <p:nvPicPr>
          <p:cNvPr id="4" name="Picture 2" descr="İlgili resim">
            <a:extLst>
              <a:ext uri="{FF2B5EF4-FFF2-40B4-BE49-F238E27FC236}">
                <a16:creationId xmlns:a16="http://schemas.microsoft.com/office/drawing/2014/main" id="{2267CC94-0166-4FB9-9606-F5AA7889B2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409" y="1525314"/>
            <a:ext cx="7500938" cy="443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872051"/>
      </p:ext>
    </p:extLst>
  </p:cSld>
  <p:clrMapOvr>
    <a:masterClrMapping/>
  </p:clrMapOvr>
</p:sld>
</file>

<file path=ppt/theme/theme1.xml><?xml version="1.0" encoding="utf-8"?>
<a:theme xmlns:a="http://schemas.openxmlformats.org/drawingml/2006/main" name="LST Tema">
  <a:themeElements>
    <a:clrScheme name="Özel 7">
      <a:dk1>
        <a:sysClr val="windowText" lastClr="000000"/>
      </a:dk1>
      <a:lt1>
        <a:sysClr val="window" lastClr="FFFFFF"/>
      </a:lt1>
      <a:dk2>
        <a:srgbClr val="3D3D3D"/>
      </a:dk2>
      <a:lt2>
        <a:srgbClr val="EBEBEB"/>
      </a:lt2>
      <a:accent1>
        <a:srgbClr val="316296"/>
      </a:accent1>
      <a:accent2>
        <a:srgbClr val="F2C235"/>
      </a:accent2>
      <a:accent3>
        <a:srgbClr val="88D5A9"/>
      </a:accent3>
      <a:accent4>
        <a:srgbClr val="4BA144"/>
      </a:accent4>
      <a:accent5>
        <a:srgbClr val="E8A844"/>
      </a:accent5>
      <a:accent6>
        <a:srgbClr val="A1561F"/>
      </a:accent6>
      <a:hlink>
        <a:srgbClr val="828282"/>
      </a:hlink>
      <a:folHlink>
        <a:srgbClr val="A5A5A5"/>
      </a:folHlink>
    </a:clrScheme>
    <a:fontScheme name="Kar Payı">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Kar Payı">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LST Tema" id="{9F021D41-C252-4714-B296-9BAECF7316AB}" vid="{17FD7619-C534-4702-9D88-250B422289DC}"/>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transmission</Template>
  <TotalTime>27848</TotalTime>
  <Words>1112</Words>
  <Application>Microsoft Office PowerPoint</Application>
  <PresentationFormat>Geniş ekran</PresentationFormat>
  <Paragraphs>155</Paragraphs>
  <Slides>39</Slides>
  <Notes>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39</vt:i4>
      </vt:variant>
    </vt:vector>
  </HeadingPairs>
  <TitlesOfParts>
    <vt:vector size="47" baseType="lpstr">
      <vt:lpstr>Arial</vt:lpstr>
      <vt:lpstr>Calibri</vt:lpstr>
      <vt:lpstr>Gill Sans MT</vt:lpstr>
      <vt:lpstr>IBM Plex Sans</vt:lpstr>
      <vt:lpstr>LST Forever</vt:lpstr>
      <vt:lpstr>Verdana</vt:lpstr>
      <vt:lpstr>Wingdings 2</vt:lpstr>
      <vt:lpstr>LST Tema</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IOE(Internet of Everything)</vt:lpstr>
      <vt:lpstr>M2M, IOT, IOE</vt:lpstr>
      <vt:lpstr>Sensörler</vt:lpstr>
      <vt:lpstr>PowerPoint Sunusu</vt:lpstr>
      <vt:lpstr>Nesnelere(Things) bağlanan Nesneler </vt:lpstr>
      <vt:lpstr>Wireless Sensor Networks (WSN) </vt:lpstr>
      <vt:lpstr>Internete Bağlanan Akıllı Sistemler</vt:lpstr>
      <vt:lpstr>Technology trend</vt:lpstr>
      <vt:lpstr>Internet Connected devices </vt:lpstr>
      <vt:lpstr>Hardware Platform </vt:lpstr>
      <vt:lpstr>Sensors &amp; Actuators</vt:lpstr>
      <vt:lpstr>Things (Nesneler)</vt:lpstr>
      <vt:lpstr>The Internet</vt:lpstr>
      <vt:lpstr>Protocol Stack </vt:lpstr>
      <vt:lpstr>Device/Data interoperability</vt:lpstr>
      <vt:lpstr>PowerPoint Sunusu</vt:lpstr>
      <vt:lpstr>Endüstri 4.0</vt:lpstr>
      <vt:lpstr>Machıne Learnıng</vt:lpstr>
      <vt:lpstr>PowerPoint Sunusu</vt:lpstr>
      <vt:lpstr>Machıne learning tYPES</vt:lpstr>
      <vt:lpstr>Deep Learnıng</vt:lpstr>
      <vt:lpstr>PowerPoint Sunusu</vt:lpstr>
      <vt:lpstr>Bulut Sistemlerinde Machıne Learnıng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Şakir Çimen;Emre Kaplan</dc:creator>
  <cp:lastModifiedBy>Murat Aslan</cp:lastModifiedBy>
  <cp:revision>287</cp:revision>
  <dcterms:created xsi:type="dcterms:W3CDTF">2017-11-13T07:12:18Z</dcterms:created>
  <dcterms:modified xsi:type="dcterms:W3CDTF">2021-12-18T05:28:28Z</dcterms:modified>
</cp:coreProperties>
</file>